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57" r:id="rId3"/>
    <p:sldId id="263" r:id="rId4"/>
    <p:sldId id="271" r:id="rId5"/>
    <p:sldId id="264" r:id="rId6"/>
    <p:sldId id="265" r:id="rId7"/>
    <p:sldId id="267" r:id="rId8"/>
    <p:sldId id="269" r:id="rId9"/>
    <p:sldId id="270"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44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869" autoAdjust="0"/>
    <p:restoredTop sz="64107" autoAdjust="0"/>
  </p:normalViewPr>
  <p:slideViewPr>
    <p:cSldViewPr>
      <p:cViewPr varScale="1">
        <p:scale>
          <a:sx n="96" d="100"/>
          <a:sy n="96" d="100"/>
        </p:scale>
        <p:origin x="1936" y="17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E60166-17C9-7748-B76A-F293786B30C4}" type="datetimeFigureOut">
              <a:rPr lang="en-US" smtClean="0"/>
              <a:t>3/2/19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34A69F-6D17-4245-9439-715F3B14A590}" type="slidenum">
              <a:rPr lang="en-US" smtClean="0"/>
              <a:t>‹#›</a:t>
            </a:fld>
            <a:endParaRPr lang="en-US"/>
          </a:p>
        </p:txBody>
      </p:sp>
    </p:spTree>
    <p:extLst>
      <p:ext uri="{BB962C8B-B14F-4D97-AF65-F5344CB8AC3E}">
        <p14:creationId xmlns:p14="http://schemas.microsoft.com/office/powerpoint/2010/main" val="4142117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Girls_Who_Code#cite_note-2" TargetMode="External"/><Relationship Id="rId13" Type="http://schemas.openxmlformats.org/officeDocument/2006/relationships/hyperlink" Target="https://en.wikipedia.org/wiki/Django_Girls#cite_note-rapidgrowth-2" TargetMode="External"/><Relationship Id="rId18" Type="http://schemas.openxmlformats.org/officeDocument/2006/relationships/hyperlink" Target="https://en.wikipedia.org/wiki/Django_(web_framework)" TargetMode="External"/><Relationship Id="rId3" Type="http://schemas.openxmlformats.org/officeDocument/2006/relationships/hyperlink" Target="https://en.wikipedia.org/wiki/Non-profit_organization" TargetMode="External"/><Relationship Id="rId21" Type="http://schemas.openxmlformats.org/officeDocument/2006/relationships/hyperlink" Target="https://en.wikipedia.org/wiki/Django_Girls#cite_note-8" TargetMode="External"/><Relationship Id="rId7" Type="http://schemas.openxmlformats.org/officeDocument/2006/relationships/hyperlink" Target="https://en.wikipedia.org/wiki/The_New_York_Times" TargetMode="External"/><Relationship Id="rId12" Type="http://schemas.openxmlformats.org/officeDocument/2006/relationships/hyperlink" Target="https://en.wikipedia.org/wiki/Django_Girls#cite_note-1" TargetMode="External"/><Relationship Id="rId17" Type="http://schemas.openxmlformats.org/officeDocument/2006/relationships/hyperlink" Target="https://en.wikipedia.org/wiki/Django_Girls#cite_note-6" TargetMode="External"/><Relationship Id="rId2" Type="http://schemas.openxmlformats.org/officeDocument/2006/relationships/slide" Target="../slides/slide3.xml"/><Relationship Id="rId16" Type="http://schemas.openxmlformats.org/officeDocument/2006/relationships/hyperlink" Target="https://en.wikipedia.org/wiki/Django_Girls#cite_note-5" TargetMode="External"/><Relationship Id="rId20" Type="http://schemas.openxmlformats.org/officeDocument/2006/relationships/hyperlink" Target="https://en.wikipedia.org/wiki/Python_Software_Foundation" TargetMode="External"/><Relationship Id="rId1" Type="http://schemas.openxmlformats.org/officeDocument/2006/relationships/notesMaster" Target="../notesMasters/notesMaster1.xml"/><Relationship Id="rId6" Type="http://schemas.openxmlformats.org/officeDocument/2006/relationships/hyperlink" Target="https://en.wikipedia.org/wiki/Computer_science" TargetMode="External"/><Relationship Id="rId11" Type="http://schemas.openxmlformats.org/officeDocument/2006/relationships/hyperlink" Target="https://en.wikipedia.org/wiki/Source_code" TargetMode="External"/><Relationship Id="rId5" Type="http://schemas.openxmlformats.org/officeDocument/2006/relationships/hyperlink" Target="https://en.wikipedia.org/wiki/Nonprofit_organization" TargetMode="External"/><Relationship Id="rId15" Type="http://schemas.openxmlformats.org/officeDocument/2006/relationships/hyperlink" Target="https://en.wikipedia.org/wiki/Django_Girls#cite_note-techspark-4" TargetMode="External"/><Relationship Id="rId10" Type="http://schemas.openxmlformats.org/officeDocument/2006/relationships/hyperlink" Target="https://en.wikipedia.org/wiki/Girl_Develop_It#cite_note-:0-1" TargetMode="External"/><Relationship Id="rId19" Type="http://schemas.openxmlformats.org/officeDocument/2006/relationships/hyperlink" Target="https://en.wikipedia.org/wiki/Django_Girls#cite_note-7" TargetMode="External"/><Relationship Id="rId4" Type="http://schemas.openxmlformats.org/officeDocument/2006/relationships/hyperlink" Target="https://en.wikipedia.org/wiki/Computer_programming" TargetMode="External"/><Relationship Id="rId9" Type="http://schemas.openxmlformats.org/officeDocument/2006/relationships/hyperlink" Target="https://en.wikipedia.org/wiki/Software_development" TargetMode="External"/><Relationship Id="rId14" Type="http://schemas.openxmlformats.org/officeDocument/2006/relationships/hyperlink" Target="https://en.wikipedia.org/wiki/Django_Girls#cite_note-3"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twitter.com/LinkedIn" TargetMode="External"/><Relationship Id="rId3" Type="http://schemas.openxmlformats.org/officeDocument/2006/relationships/hyperlink" Target="https://twitter.com/GirlsWhoCode" TargetMode="External"/><Relationship Id="rId7" Type="http://schemas.openxmlformats.org/officeDocument/2006/relationships/hyperlink" Target="https://twitter.com/Jawbone" TargetMode="External"/><Relationship Id="rId12" Type="http://schemas.openxmlformats.org/officeDocument/2006/relationships/hyperlink" Target="https://twitter.com/diversifytechco"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twitter.com/apachekafka" TargetMode="External"/><Relationship Id="rId11" Type="http://schemas.openxmlformats.org/officeDocument/2006/relationships/hyperlink" Target="https://twitter.com/codewithveni" TargetMode="External"/><Relationship Id="rId5" Type="http://schemas.openxmlformats.org/officeDocument/2006/relationships/hyperlink" Target="https://twitter.com/confluentinc" TargetMode="External"/><Relationship Id="rId10" Type="http://schemas.openxmlformats.org/officeDocument/2006/relationships/hyperlink" Target="https://twitter.com/BlackGirlsCode" TargetMode="External"/><Relationship Id="rId4" Type="http://schemas.openxmlformats.org/officeDocument/2006/relationships/hyperlink" Target="https://twitter.com/hashtag/WomenInTech?src=hash" TargetMode="External"/><Relationship Id="rId9" Type="http://schemas.openxmlformats.org/officeDocument/2006/relationships/hyperlink" Target="https://twitter.com/jeresig"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34A69F-6D17-4245-9439-715F3B14A590}" type="slidenum">
              <a:rPr lang="en-US" smtClean="0"/>
              <a:t>1</a:t>
            </a:fld>
            <a:endParaRPr lang="en-US"/>
          </a:p>
        </p:txBody>
      </p:sp>
    </p:spTree>
    <p:extLst>
      <p:ext uri="{BB962C8B-B14F-4D97-AF65-F5344CB8AC3E}">
        <p14:creationId xmlns:p14="http://schemas.microsoft.com/office/powerpoint/2010/main" val="2803134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Number of women working is reducing ? </a:t>
            </a:r>
          </a:p>
          <a:p>
            <a:endParaRPr lang="en-US" dirty="0"/>
          </a:p>
          <a:p>
            <a:endParaRPr lang="en-US" dirty="0"/>
          </a:p>
          <a:p>
            <a:r>
              <a:rPr lang="en-US" dirty="0"/>
              <a:t>Because we actually need more people in tech. Tech is being used in every walk of life. Every single technology is applied everywhere and we need good people to build it. Where would we find the people if 50% of the people aren’t participating. We need more people to work so we can get there – How will we become developed if 50% of the population does not work and pay taxes – and doesn’t participate </a:t>
            </a:r>
          </a:p>
          <a:p>
            <a:endParaRPr lang="en-US" dirty="0"/>
          </a:p>
          <a:p>
            <a:r>
              <a:rPr lang="en-IN" sz="1200" b="0" i="0" kern="1200" dirty="0">
                <a:solidFill>
                  <a:schemeClr val="tx1"/>
                </a:solidFill>
                <a:effectLst/>
                <a:latin typeface="+mn-lt"/>
                <a:ea typeface="+mn-ea"/>
                <a:cs typeface="+mn-cs"/>
              </a:rPr>
              <a:t>The female employment rate in India, counting both the formal and informal economy, has tumbled from an already-low 35% in 2005 to just 26% now. </a:t>
            </a:r>
            <a:endParaRPr lang="en-US" dirty="0"/>
          </a:p>
          <a:p>
            <a:endParaRPr lang="en-US" dirty="0"/>
          </a:p>
          <a:p>
            <a:r>
              <a:rPr lang="en-US" dirty="0"/>
              <a:t>Diversity will bring about better innovations, different perspectives , newer ideas. </a:t>
            </a:r>
          </a:p>
          <a:p>
            <a:endParaRPr lang="en-US" dirty="0"/>
          </a:p>
          <a:p>
            <a:r>
              <a:rPr lang="en-US" dirty="0"/>
              <a:t>There are all sorts of statistics out there talking about the number of women in tech, the gender ratio- you can easily find out</a:t>
            </a:r>
          </a:p>
          <a:p>
            <a:endParaRPr lang="en-US" dirty="0"/>
          </a:p>
          <a:p>
            <a:r>
              <a:rPr lang="en-US" dirty="0"/>
              <a:t>http://</a:t>
            </a:r>
            <a:r>
              <a:rPr lang="en-US" dirty="0" err="1"/>
              <a:t>blog.belong.co</a:t>
            </a:r>
            <a:r>
              <a:rPr lang="en-US" dirty="0"/>
              <a:t>/gender-diversity-</a:t>
            </a:r>
            <a:r>
              <a:rPr lang="en-US" dirty="0" err="1"/>
              <a:t>indian</a:t>
            </a:r>
            <a:r>
              <a:rPr lang="en-US" dirty="0"/>
              <a:t>-tech-companies</a:t>
            </a:r>
          </a:p>
          <a:p>
            <a:endParaRPr lang="en-US" dirty="0"/>
          </a:p>
          <a:p>
            <a:r>
              <a:rPr lang="en-US" dirty="0"/>
              <a:t>From what I have observed, in India there’s much more women in tech than in the US. The number is around 25-30%. </a:t>
            </a:r>
          </a:p>
          <a:p>
            <a:pPr marL="0" marR="0" lvl="0" indent="0" algn="l" defTabSz="914400" rtl="0" eaLnBrk="1" fontAlgn="auto" latinLnBrk="0" hangingPunct="1">
              <a:lnSpc>
                <a:spcPct val="100000"/>
              </a:lnSpc>
              <a:spcBef>
                <a:spcPts val="0"/>
              </a:spcBef>
              <a:spcAft>
                <a:spcPts val="0"/>
              </a:spcAft>
              <a:buClrTx/>
              <a:buSzTx/>
              <a:buFontTx/>
              <a:buNone/>
              <a:tabLst/>
              <a:defRPr/>
            </a:pPr>
            <a:br>
              <a:rPr lang="en-IN" dirty="0"/>
            </a:br>
            <a:r>
              <a:rPr lang="en-IN" dirty="0"/>
              <a:t>From there a lot of men and women tend to quit tech around 10 </a:t>
            </a:r>
            <a:r>
              <a:rPr lang="en-IN" dirty="0" err="1"/>
              <a:t>yrs</a:t>
            </a:r>
            <a:r>
              <a:rPr lang="en-IN" dirty="0"/>
              <a:t> of ex. They go into product, marketing, consulting etc.</a:t>
            </a:r>
            <a:endParaRPr lang="en-US" dirty="0"/>
          </a:p>
          <a:p>
            <a:endParaRPr lang="en-US" dirty="0"/>
          </a:p>
          <a:p>
            <a:r>
              <a:rPr lang="en-IN" sz="1200" b="0" i="0" kern="1200" dirty="0">
                <a:solidFill>
                  <a:schemeClr val="tx1"/>
                </a:solidFill>
                <a:effectLst/>
                <a:latin typeface="+mn-lt"/>
                <a:ea typeface="+mn-ea"/>
                <a:cs typeface="+mn-cs"/>
              </a:rPr>
              <a:t>We found that for every 100 testing jobs, there were 34 women compared to 66 men. When it came to hardcore programming roles, the ratio changed to 25 : 75.</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 number of women in C level roles around 6%. </a:t>
            </a:r>
          </a:p>
          <a:p>
            <a:endParaRPr lang="en-US" dirty="0"/>
          </a:p>
          <a:p>
            <a:endParaRPr lang="en-US" dirty="0"/>
          </a:p>
          <a:p>
            <a:r>
              <a:rPr lang="en-US" dirty="0"/>
              <a:t>So what does this mean for us? If you like engineering, and you want to grow, there’s plenty of opportunity for you. </a:t>
            </a:r>
          </a:p>
          <a:p>
            <a:endParaRPr lang="en-US" dirty="0"/>
          </a:p>
          <a:p>
            <a:r>
              <a:rPr lang="en-US" dirty="0"/>
              <a:t>SOCIETY. CONFIDENCE. COMMUNITY.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stops a lot of the people from grabbing the opportunity? </a:t>
            </a:r>
          </a:p>
          <a:p>
            <a:endParaRPr lang="en-US" dirty="0"/>
          </a:p>
          <a:p>
            <a:r>
              <a:rPr lang="en-US" dirty="0"/>
              <a:t>Robotics club – Very less women. </a:t>
            </a:r>
          </a:p>
          <a:p>
            <a:endParaRPr lang="en-US" dirty="0"/>
          </a:p>
          <a:p>
            <a:r>
              <a:rPr lang="en-US" dirty="0"/>
              <a:t>boys are encouraged from a young age to play with robots and space toys while the girls are given barbies and </a:t>
            </a:r>
            <a:r>
              <a:rPr lang="en-US" dirty="0" err="1"/>
              <a:t>stu</a:t>
            </a:r>
            <a:r>
              <a:rPr lang="en-US" dirty="0"/>
              <a:t>.  Plus the expectation from the ”society”. </a:t>
            </a:r>
          </a:p>
          <a:p>
            <a:endParaRPr lang="en-US" dirty="0"/>
          </a:p>
          <a:p>
            <a:r>
              <a:rPr lang="en-US" dirty="0"/>
              <a:t>Stereotypical – NERD is always a guy - glasses-  There is no representation for women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bigger problems that will take the collective effort of the whole country and mindsets to change.</a:t>
            </a:r>
          </a:p>
          <a:p>
            <a:endParaRPr lang="en-US" dirty="0"/>
          </a:p>
          <a:p>
            <a:r>
              <a:rPr lang="en-US" dirty="0"/>
              <a:t>But what can you do to bring about this change ? </a:t>
            </a:r>
          </a:p>
          <a:p>
            <a:endParaRPr lang="en-US" dirty="0"/>
          </a:p>
          <a:p>
            <a:r>
              <a:rPr lang="en-US" dirty="0"/>
              <a:t>          1.  Often I have observed, in the starting stages when people often ask for help, men and women – both – do this mistake. They let the other person take the keyboard and fix it for them. They never learn , sometimes don’t have the opportunity to learn how to do it by themselves. This is a lifehack. Ask for help. But never ever let someone else fix it for you. Always be curious- learn what caused the issue and fix it yourself. Ask for steps but never let someone. else fix something for you. This sometimes happen a lot more women with women </a:t>
            </a:r>
          </a:p>
          <a:p>
            <a:endParaRPr lang="en-US" dirty="0"/>
          </a:p>
          <a:p>
            <a:r>
              <a:rPr lang="en-US" dirty="0"/>
              <a:t>        2. Encourage other women/girls that you know to code. Explore options in engineering. The question is not about capability. Its about cultivating interests. Not a lot of people, especially girls, are exposed to how exciting technology can be. So always network and encourage other women to take active part in the community.</a:t>
            </a:r>
          </a:p>
          <a:p>
            <a:endParaRPr lang="en-US" dirty="0"/>
          </a:p>
          <a:p>
            <a:r>
              <a:rPr lang="en-US" dirty="0"/>
              <a:t>       3. When there is an underrepresented minority- there are issues and challenges – but fortunately in todays world, you have a whole lot of avenues to help you navigate through the issues. These issues can be easily solved when more women move to the work places </a:t>
            </a:r>
          </a:p>
          <a:p>
            <a:r>
              <a:rPr lang="en-US" dirty="0"/>
              <a:t>        </a:t>
            </a:r>
          </a:p>
          <a:p>
            <a:r>
              <a:rPr lang="en-US" dirty="0"/>
              <a:t>       4. Have this I don’t care attitude about being around men/women. I work with men. I work with women. I don’t care. I like what I do, so I am going to do it anyway. </a:t>
            </a:r>
          </a:p>
          <a:p>
            <a:endParaRPr lang="en-US" dirty="0"/>
          </a:p>
          <a:p>
            <a:r>
              <a:rPr lang="en-US" dirty="0"/>
              <a:t>       5. Sometimes people don’t understand they are being discriminatory because they haven’t been exposed. So just speak to them and advocate for women. Most often, I have seen it work. People understand. </a:t>
            </a:r>
          </a:p>
          <a:p>
            <a:endParaRPr lang="en-US" dirty="0"/>
          </a:p>
          <a:p>
            <a:r>
              <a:rPr lang="en-US" dirty="0"/>
              <a:t>      6. Always be curious to learn how things work. </a:t>
            </a:r>
          </a:p>
          <a:p>
            <a:endParaRPr lang="en-US" dirty="0"/>
          </a:p>
          <a:p>
            <a:r>
              <a:rPr lang="en-US" dirty="0"/>
              <a:t>      7. Always think about what you can do different with a technology or concept in hand</a:t>
            </a:r>
          </a:p>
          <a:p>
            <a:endParaRPr lang="en-US" dirty="0"/>
          </a:p>
          <a:p>
            <a:r>
              <a:rPr lang="en-US" dirty="0"/>
              <a:t>      8. A lot of people *especially women- tell me they don’t want to be in engineering because they have to constantly keep learning – this is a wrong attitude- if you have a problem with learning - whatever field you are in – you are not going to be successful. It is one of the reasons why I find tech very simulating. There is always something new you can learn everyday. . Always be open to learning.</a:t>
            </a:r>
          </a:p>
          <a:p>
            <a:endParaRPr lang="en-US" dirty="0"/>
          </a:p>
          <a:p>
            <a:r>
              <a:rPr lang="en-US" dirty="0"/>
              <a:t>  9. Always be open to criticism, don’t be too attached to your code. Just keep an open mind – Tech is an exciting field to be in, with plenty of opportunities, flexibility – </a:t>
            </a:r>
            <a:r>
              <a:rPr lang="en-US" dirty="0" err="1"/>
              <a:t>etc</a:t>
            </a:r>
            <a:endParaRPr lang="en-US" dirty="0"/>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334A69F-6D17-4245-9439-715F3B14A590}" type="slidenum">
              <a:rPr lang="en-US" smtClean="0"/>
              <a:t>2</a:t>
            </a:fld>
            <a:endParaRPr lang="en-US"/>
          </a:p>
        </p:txBody>
      </p:sp>
    </p:spTree>
    <p:extLst>
      <p:ext uri="{BB962C8B-B14F-4D97-AF65-F5344CB8AC3E}">
        <p14:creationId xmlns:p14="http://schemas.microsoft.com/office/powerpoint/2010/main" val="1797833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err="1">
                <a:solidFill>
                  <a:schemeClr val="tx1"/>
                </a:solidFill>
                <a:effectLst/>
                <a:latin typeface="+mn-lt"/>
                <a:ea typeface="+mn-ea"/>
                <a:cs typeface="+mn-cs"/>
              </a:rPr>
              <a:t>AnitaB.org</a:t>
            </a:r>
            <a:r>
              <a:rPr lang="en-IN" sz="1200" b="0" i="0" kern="1200" dirty="0">
                <a:solidFill>
                  <a:schemeClr val="tx1"/>
                </a:solidFill>
                <a:effectLst/>
                <a:latin typeface="+mn-lt"/>
                <a:ea typeface="+mn-ea"/>
                <a:cs typeface="+mn-cs"/>
              </a:rPr>
              <a:t> (formerly </a:t>
            </a:r>
            <a:r>
              <a:rPr lang="en-IN" sz="1200" b="1" i="0" kern="1200" dirty="0">
                <a:solidFill>
                  <a:schemeClr val="tx1"/>
                </a:solidFill>
                <a:effectLst/>
                <a:latin typeface="+mn-lt"/>
                <a:ea typeface="+mn-ea"/>
                <a:cs typeface="+mn-cs"/>
              </a:rPr>
              <a:t>Anita Borg Institute for Women and Technology</a:t>
            </a:r>
            <a:r>
              <a:rPr lang="en-IN" sz="1200" b="0" i="0" kern="1200" dirty="0">
                <a:solidFill>
                  <a:schemeClr val="tx1"/>
                </a:solidFill>
                <a:effectLst/>
                <a:latin typeface="+mn-lt"/>
                <a:ea typeface="+mn-ea"/>
                <a:cs typeface="+mn-cs"/>
              </a:rPr>
              <a:t>, and </a:t>
            </a:r>
            <a:r>
              <a:rPr lang="en-IN" sz="1200" b="1" i="0" kern="1200" dirty="0">
                <a:solidFill>
                  <a:schemeClr val="tx1"/>
                </a:solidFill>
                <a:effectLst/>
                <a:latin typeface="+mn-lt"/>
                <a:ea typeface="+mn-ea"/>
                <a:cs typeface="+mn-cs"/>
              </a:rPr>
              <a:t>Institute for Women in Technology</a:t>
            </a:r>
            <a:r>
              <a:rPr lang="en-IN" sz="1200" b="0" i="0" kern="1200" dirty="0">
                <a:solidFill>
                  <a:schemeClr val="tx1"/>
                </a:solidFill>
                <a:effectLst/>
                <a:latin typeface="+mn-lt"/>
                <a:ea typeface="+mn-ea"/>
                <a:cs typeface="+mn-cs"/>
              </a:rPr>
              <a:t>) is a global </a:t>
            </a:r>
            <a:r>
              <a:rPr lang="en-IN" sz="1200" b="0" i="0" kern="1200" dirty="0" err="1">
                <a:solidFill>
                  <a:schemeClr val="tx1"/>
                </a:solidFill>
                <a:effectLst/>
                <a:latin typeface="+mn-lt"/>
                <a:ea typeface="+mn-ea"/>
                <a:cs typeface="+mn-cs"/>
              </a:rPr>
              <a:t>nonprofit</a:t>
            </a:r>
            <a:r>
              <a:rPr lang="en-IN" sz="1200" b="0" i="0" kern="1200" dirty="0">
                <a:solidFill>
                  <a:schemeClr val="tx1"/>
                </a:solidFill>
                <a:effectLst/>
                <a:latin typeface="+mn-lt"/>
                <a:ea typeface="+mn-ea"/>
                <a:cs typeface="+mn-cs"/>
              </a:rPr>
              <a:t> organization based in Palo Alto, California. Recruit, Retain and advance women in tech. </a:t>
            </a:r>
          </a:p>
          <a:p>
            <a:endParaRPr lang="en-IN" sz="1200" b="0" i="0" kern="1200" dirty="0">
              <a:solidFill>
                <a:schemeClr val="tx1"/>
              </a:solidFill>
              <a:effectLst/>
              <a:latin typeface="+mn-lt"/>
              <a:ea typeface="+mn-ea"/>
              <a:cs typeface="+mn-cs"/>
            </a:endParaRPr>
          </a:p>
          <a:p>
            <a:r>
              <a:rPr lang="en-IN" sz="1200" b="0" i="0" kern="1200" dirty="0" err="1">
                <a:solidFill>
                  <a:schemeClr val="tx1"/>
                </a:solidFill>
                <a:effectLst/>
                <a:latin typeface="+mn-lt"/>
                <a:ea typeface="+mn-ea"/>
                <a:cs typeface="+mn-cs"/>
              </a:rPr>
              <a:t>Confrences</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backto</a:t>
            </a:r>
            <a:r>
              <a:rPr lang="en-IN" sz="1200" b="0" i="0" kern="1200" dirty="0">
                <a:solidFill>
                  <a:schemeClr val="tx1"/>
                </a:solidFill>
                <a:effectLst/>
                <a:latin typeface="+mn-lt"/>
                <a:ea typeface="+mn-ea"/>
                <a:cs typeface="+mn-cs"/>
              </a:rPr>
              <a:t> work program, </a:t>
            </a:r>
            <a:r>
              <a:rPr lang="en-IN" sz="1200" b="0" i="0" kern="1200" dirty="0" err="1">
                <a:solidFill>
                  <a:schemeClr val="tx1"/>
                </a:solidFill>
                <a:effectLst/>
                <a:latin typeface="+mn-lt"/>
                <a:ea typeface="+mn-ea"/>
                <a:cs typeface="+mn-cs"/>
              </a:rPr>
              <a:t>codathons</a:t>
            </a:r>
            <a:r>
              <a:rPr lang="en-IN" sz="1200" b="0" i="0" kern="1200" dirty="0">
                <a:solidFill>
                  <a:schemeClr val="tx1"/>
                </a:solidFill>
                <a:effectLst/>
                <a:latin typeface="+mn-lt"/>
                <a:ea typeface="+mn-ea"/>
                <a:cs typeface="+mn-cs"/>
              </a:rPr>
              <a:t>, local community </a:t>
            </a:r>
          </a:p>
          <a:p>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Women Who Code</a:t>
            </a:r>
            <a:r>
              <a:rPr lang="en-IN" sz="1200" b="0" i="0" kern="1200" dirty="0">
                <a:solidFill>
                  <a:schemeClr val="tx1"/>
                </a:solidFill>
                <a:effectLst/>
                <a:latin typeface="+mn-lt"/>
                <a:ea typeface="+mn-ea"/>
                <a:cs typeface="+mn-cs"/>
              </a:rPr>
              <a:t> is an international </a:t>
            </a:r>
            <a:r>
              <a:rPr lang="en-IN" sz="1200" b="0" i="0" u="none" strike="noStrike" kern="1200" dirty="0">
                <a:solidFill>
                  <a:schemeClr val="tx1"/>
                </a:solidFill>
                <a:effectLst/>
                <a:latin typeface="+mn-lt"/>
                <a:ea typeface="+mn-ea"/>
                <a:cs typeface="+mn-cs"/>
                <a:hlinkClick r:id="rId3" tooltip="Non-profit organization"/>
              </a:rPr>
              <a:t>non-profit organization</a:t>
            </a:r>
            <a:r>
              <a:rPr lang="en-IN" sz="1200" b="0" i="0" kern="1200" dirty="0">
                <a:solidFill>
                  <a:schemeClr val="tx1"/>
                </a:solidFill>
                <a:effectLst/>
                <a:latin typeface="+mn-lt"/>
                <a:ea typeface="+mn-ea"/>
                <a:cs typeface="+mn-cs"/>
              </a:rPr>
              <a:t> that provides services for women pursuing technology careers and a job board for companies seeking </a:t>
            </a:r>
            <a:r>
              <a:rPr lang="en-IN" sz="1200" b="0" i="0" u="none" strike="noStrike" kern="1200" dirty="0">
                <a:solidFill>
                  <a:schemeClr val="tx1"/>
                </a:solidFill>
                <a:effectLst/>
                <a:latin typeface="+mn-lt"/>
                <a:ea typeface="+mn-ea"/>
                <a:cs typeface="+mn-cs"/>
                <a:hlinkClick r:id="rId4" tooltip="Computer programming"/>
              </a:rPr>
              <a:t>coding</a:t>
            </a:r>
            <a:r>
              <a:rPr lang="en-IN" sz="1200" b="0" i="0" kern="1200" dirty="0">
                <a:solidFill>
                  <a:schemeClr val="tx1"/>
                </a:solidFill>
                <a:effectLst/>
                <a:latin typeface="+mn-lt"/>
                <a:ea typeface="+mn-ea"/>
                <a:cs typeface="+mn-cs"/>
              </a:rPr>
              <a:t> professionals. The company aims to provide an avenue into the technology world by evaluating and assisting women developing technical skills. In addition to training, professional evaluations, meetings, and scholarships, Women Who Code offers networking and mentorship. As of 2018, the organization has executed more than 8,000 free events around the world, built a membership of over 167,000, and has locations in 60 cities in over 20 countries.</a:t>
            </a:r>
          </a:p>
          <a:p>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Girls Who Code</a:t>
            </a:r>
            <a:r>
              <a:rPr lang="en-IN" sz="1200" b="0" i="0" kern="1200" dirty="0">
                <a:solidFill>
                  <a:schemeClr val="tx1"/>
                </a:solidFill>
                <a:effectLst/>
                <a:latin typeface="+mn-lt"/>
                <a:ea typeface="+mn-ea"/>
                <a:cs typeface="+mn-cs"/>
              </a:rPr>
              <a:t> is a </a:t>
            </a:r>
            <a:r>
              <a:rPr lang="en-IN" sz="1200" b="0" i="0" u="none" strike="noStrike" kern="1200" dirty="0">
                <a:solidFill>
                  <a:schemeClr val="tx1"/>
                </a:solidFill>
                <a:effectLst/>
                <a:latin typeface="+mn-lt"/>
                <a:ea typeface="+mn-ea"/>
                <a:cs typeface="+mn-cs"/>
                <a:hlinkClick r:id="rId5" tooltip="Nonprofit organization"/>
              </a:rPr>
              <a:t>nonprofit organization</a:t>
            </a:r>
            <a:r>
              <a:rPr lang="en-IN" sz="1200" b="0" i="0" kern="1200" dirty="0">
                <a:solidFill>
                  <a:schemeClr val="tx1"/>
                </a:solidFill>
                <a:effectLst/>
                <a:latin typeface="+mn-lt"/>
                <a:ea typeface="+mn-ea"/>
                <a:cs typeface="+mn-cs"/>
              </a:rPr>
              <a:t> which aims to support and increase the number of women in </a:t>
            </a:r>
            <a:r>
              <a:rPr lang="en-IN" sz="1200" b="0" i="0" u="none" strike="noStrike" kern="1200" dirty="0">
                <a:solidFill>
                  <a:schemeClr val="tx1"/>
                </a:solidFill>
                <a:effectLst/>
                <a:latin typeface="+mn-lt"/>
                <a:ea typeface="+mn-ea"/>
                <a:cs typeface="+mn-cs"/>
                <a:hlinkClick r:id="rId6" tooltip="Computer science"/>
              </a:rPr>
              <a:t>computer science</a:t>
            </a:r>
            <a:r>
              <a:rPr lang="en-IN" sz="1200" b="0" i="0" kern="1200" dirty="0">
                <a:solidFill>
                  <a:schemeClr val="tx1"/>
                </a:solidFill>
                <a:effectLst/>
                <a:latin typeface="+mn-lt"/>
                <a:ea typeface="+mn-ea"/>
                <a:cs typeface="+mn-cs"/>
              </a:rPr>
              <a:t>. The organization is working to close the gender employment difference in technology and change the image of what a programmer looks like. They have a 7-week Summer Immersion Program, a 2-week specialized Campus Program, after school Clubs, and a 13-book </a:t>
            </a:r>
            <a:r>
              <a:rPr lang="en-IN" sz="1200" b="0" i="0" u="none" strike="noStrike" kern="1200" dirty="0">
                <a:solidFill>
                  <a:schemeClr val="tx1"/>
                </a:solidFill>
                <a:effectLst/>
                <a:latin typeface="+mn-lt"/>
                <a:ea typeface="+mn-ea"/>
                <a:cs typeface="+mn-cs"/>
                <a:hlinkClick r:id="rId7" tooltip="The New York Times"/>
              </a:rPr>
              <a:t>New York Times</a:t>
            </a:r>
            <a:r>
              <a:rPr lang="en-IN" sz="1200" b="0" i="0" kern="1200" dirty="0">
                <a:solidFill>
                  <a:schemeClr val="tx1"/>
                </a:solidFill>
                <a:effectLst/>
                <a:latin typeface="+mn-lt"/>
                <a:ea typeface="+mn-ea"/>
                <a:cs typeface="+mn-cs"/>
              </a:rPr>
              <a:t> best-selling series.</a:t>
            </a:r>
            <a:r>
              <a:rPr lang="en-IN" sz="1200" b="0" i="0" u="none" strike="noStrike" kern="1200" baseline="30000" dirty="0">
                <a:solidFill>
                  <a:schemeClr val="tx1"/>
                </a:solidFill>
                <a:effectLst/>
                <a:latin typeface="+mn-lt"/>
                <a:ea typeface="+mn-ea"/>
                <a:cs typeface="+mn-cs"/>
                <a:hlinkClick r:id="rId8"/>
              </a:rPr>
              <a:t>[2]</a:t>
            </a:r>
            <a:r>
              <a:rPr lang="en-IN" sz="1200" b="0" i="0" kern="1200" dirty="0">
                <a:solidFill>
                  <a:schemeClr val="tx1"/>
                </a:solidFill>
                <a:effectLst/>
                <a:latin typeface="+mn-lt"/>
                <a:ea typeface="+mn-ea"/>
                <a:cs typeface="+mn-cs"/>
              </a:rPr>
              <a:t> The aim is to inspire, educate, and equip young women with the computing skills to pursue 21st century opportunities.</a:t>
            </a:r>
          </a:p>
          <a:p>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Girls in Tech</a:t>
            </a:r>
            <a:r>
              <a:rPr lang="en-IN" sz="1200" b="0" i="0" kern="1200" dirty="0">
                <a:solidFill>
                  <a:schemeClr val="tx1"/>
                </a:solidFill>
                <a:effectLst/>
                <a:latin typeface="+mn-lt"/>
                <a:ea typeface="+mn-ea"/>
                <a:cs typeface="+mn-cs"/>
              </a:rPr>
              <a:t> is a global </a:t>
            </a:r>
            <a:r>
              <a:rPr lang="en-IN" sz="1200" b="0" i="0" u="none" strike="noStrike" kern="1200" dirty="0">
                <a:solidFill>
                  <a:schemeClr val="tx1"/>
                </a:solidFill>
                <a:effectLst/>
                <a:latin typeface="+mn-lt"/>
                <a:ea typeface="+mn-ea"/>
                <a:cs typeface="+mn-cs"/>
                <a:hlinkClick r:id="rId3" tooltip="Non-profit organization"/>
              </a:rPr>
              <a:t>non-profit organization</a:t>
            </a:r>
            <a:r>
              <a:rPr lang="en-IN" sz="1200" b="0" i="0" kern="1200" dirty="0">
                <a:solidFill>
                  <a:schemeClr val="tx1"/>
                </a:solidFill>
                <a:effectLst/>
                <a:latin typeface="+mn-lt"/>
                <a:ea typeface="+mn-ea"/>
                <a:cs typeface="+mn-cs"/>
              </a:rPr>
              <a:t> focused on the engagement, education, and empowerment of women in </a:t>
            </a:r>
            <a:r>
              <a:rPr lang="en-IN" sz="1200" b="0" i="0" kern="1200" dirty="0" err="1">
                <a:solidFill>
                  <a:schemeClr val="tx1"/>
                </a:solidFill>
                <a:effectLst/>
                <a:latin typeface="+mn-lt"/>
                <a:ea typeface="+mn-ea"/>
                <a:cs typeface="+mn-cs"/>
              </a:rPr>
              <a:t>technolog</a:t>
            </a:r>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Girl Develop It</a:t>
            </a:r>
            <a:r>
              <a:rPr lang="en-IN" sz="1200" b="0" i="0" kern="1200" dirty="0">
                <a:solidFill>
                  <a:schemeClr val="tx1"/>
                </a:solidFill>
                <a:effectLst/>
                <a:latin typeface="+mn-lt"/>
                <a:ea typeface="+mn-ea"/>
                <a:cs typeface="+mn-cs"/>
              </a:rPr>
              <a:t> (GDI) is a </a:t>
            </a:r>
            <a:r>
              <a:rPr lang="en-IN" sz="1200" b="0" i="0" kern="1200" dirty="0" err="1">
                <a:solidFill>
                  <a:schemeClr val="tx1"/>
                </a:solidFill>
                <a:effectLst/>
                <a:latin typeface="+mn-lt"/>
                <a:ea typeface="+mn-ea"/>
                <a:cs typeface="+mn-cs"/>
              </a:rPr>
              <a:t>nonprofit</a:t>
            </a:r>
            <a:r>
              <a:rPr lang="en-IN" sz="1200" b="0" i="0" kern="1200" dirty="0">
                <a:solidFill>
                  <a:schemeClr val="tx1"/>
                </a:solidFill>
                <a:effectLst/>
                <a:latin typeface="+mn-lt"/>
                <a:ea typeface="+mn-ea"/>
                <a:cs typeface="+mn-cs"/>
              </a:rPr>
              <a:t> organization devoted to getting women the materials they need to pursue careers in </a:t>
            </a:r>
            <a:r>
              <a:rPr lang="en-IN" sz="1200" b="0" i="0" u="none" strike="noStrike" kern="1200" dirty="0">
                <a:solidFill>
                  <a:schemeClr val="tx1"/>
                </a:solidFill>
                <a:effectLst/>
                <a:latin typeface="+mn-lt"/>
                <a:ea typeface="+mn-ea"/>
                <a:cs typeface="+mn-cs"/>
                <a:hlinkClick r:id="rId9" tooltip="Software development"/>
              </a:rPr>
              <a:t>software development</a:t>
            </a:r>
            <a:r>
              <a:rPr lang="en-IN" sz="1200" b="0" i="0" kern="1200" dirty="0">
                <a:solidFill>
                  <a:schemeClr val="tx1"/>
                </a:solidFill>
                <a:effectLst/>
                <a:latin typeface="+mn-lt"/>
                <a:ea typeface="+mn-ea"/>
                <a:cs typeface="+mn-cs"/>
              </a:rPr>
              <a:t>. It provides affordable programs for adult women interested in learning web and software development in a judgment-free environment.</a:t>
            </a:r>
            <a:r>
              <a:rPr lang="en-IN" sz="1200" b="0" i="0" u="none" strike="noStrike" kern="1200" baseline="30000" dirty="0">
                <a:solidFill>
                  <a:schemeClr val="tx1"/>
                </a:solidFill>
                <a:effectLst/>
                <a:latin typeface="+mn-lt"/>
                <a:ea typeface="+mn-ea"/>
                <a:cs typeface="+mn-cs"/>
                <a:hlinkClick r:id="rId10"/>
              </a:rPr>
              <a:t>[1]</a:t>
            </a:r>
            <a:r>
              <a:rPr lang="en-IN" sz="1200" b="0" i="0" kern="1200" dirty="0">
                <a:solidFill>
                  <a:schemeClr val="tx1"/>
                </a:solidFill>
                <a:effectLst/>
                <a:latin typeface="+mn-lt"/>
                <a:ea typeface="+mn-ea"/>
                <a:cs typeface="+mn-cs"/>
              </a:rPr>
              <a:t> Their mission is to give women of any income level, nationality, education level, and upbringing an environment in which to learn the skills to build websites and learn </a:t>
            </a:r>
            <a:r>
              <a:rPr lang="en-IN" sz="1200" b="0" i="0" u="none" strike="noStrike" kern="1200" dirty="0">
                <a:solidFill>
                  <a:schemeClr val="tx1"/>
                </a:solidFill>
                <a:effectLst/>
                <a:latin typeface="+mn-lt"/>
                <a:ea typeface="+mn-ea"/>
                <a:cs typeface="+mn-cs"/>
                <a:hlinkClick r:id="rId11" tooltip="Source code"/>
              </a:rPr>
              <a:t>code</a:t>
            </a:r>
            <a:r>
              <a:rPr lang="en-IN" sz="1200" b="0" i="0" kern="1200" dirty="0">
                <a:solidFill>
                  <a:schemeClr val="tx1"/>
                </a:solidFill>
                <a:effectLst/>
                <a:latin typeface="+mn-lt"/>
                <a:ea typeface="+mn-ea"/>
                <a:cs typeface="+mn-cs"/>
              </a:rPr>
              <a:t> to build programs with hands-on classes in two countries in 56 cities</a:t>
            </a:r>
          </a:p>
          <a:p>
            <a:endParaRPr lang="en-IN" sz="1200" b="0" i="0" kern="1200" dirty="0">
              <a:solidFill>
                <a:schemeClr val="tx1"/>
              </a:solidFill>
              <a:effectLst/>
              <a:latin typeface="+mn-lt"/>
              <a:ea typeface="+mn-ea"/>
              <a:cs typeface="+mn-cs"/>
            </a:endParaRPr>
          </a:p>
          <a:p>
            <a:r>
              <a:rPr lang="en-IN" sz="1200" b="1" i="0" kern="1200" dirty="0">
                <a:solidFill>
                  <a:schemeClr val="tx1"/>
                </a:solidFill>
                <a:effectLst/>
                <a:latin typeface="+mn-lt"/>
                <a:ea typeface="+mn-ea"/>
                <a:cs typeface="+mn-cs"/>
              </a:rPr>
              <a:t>Django Girls</a:t>
            </a:r>
            <a:r>
              <a:rPr lang="en-IN" sz="1200" b="0" i="0" kern="1200" dirty="0">
                <a:solidFill>
                  <a:schemeClr val="tx1"/>
                </a:solidFill>
                <a:effectLst/>
                <a:latin typeface="+mn-lt"/>
                <a:ea typeface="+mn-ea"/>
                <a:cs typeface="+mn-cs"/>
              </a:rPr>
              <a:t> is an international non-profit organization started by two Polish women, Ola </a:t>
            </a:r>
            <a:r>
              <a:rPr lang="en-IN" sz="1200" b="0" i="0" kern="1200" dirty="0" err="1">
                <a:solidFill>
                  <a:schemeClr val="tx1"/>
                </a:solidFill>
                <a:effectLst/>
                <a:latin typeface="+mn-lt"/>
                <a:ea typeface="+mn-ea"/>
                <a:cs typeface="+mn-cs"/>
              </a:rPr>
              <a:t>Sitarska</a:t>
            </a:r>
            <a:r>
              <a:rPr lang="en-IN" sz="1200" b="0" i="0" kern="1200" dirty="0">
                <a:solidFill>
                  <a:schemeClr val="tx1"/>
                </a:solidFill>
                <a:effectLst/>
                <a:latin typeface="+mn-lt"/>
                <a:ea typeface="+mn-ea"/>
                <a:cs typeface="+mn-cs"/>
              </a:rPr>
              <a:t> and Ola </a:t>
            </a:r>
            <a:r>
              <a:rPr lang="en-IN" sz="1200" b="0" i="0" kern="1200" dirty="0" err="1">
                <a:solidFill>
                  <a:schemeClr val="tx1"/>
                </a:solidFill>
                <a:effectLst/>
                <a:latin typeface="+mn-lt"/>
                <a:ea typeface="+mn-ea"/>
                <a:cs typeface="+mn-cs"/>
              </a:rPr>
              <a:t>Sendecka</a:t>
            </a:r>
            <a:r>
              <a:rPr lang="en-IN" sz="1200" b="0" i="0" kern="1200" dirty="0">
                <a:solidFill>
                  <a:schemeClr val="tx1"/>
                </a:solidFill>
                <a:effectLst/>
                <a:latin typeface="+mn-lt"/>
                <a:ea typeface="+mn-ea"/>
                <a:cs typeface="+mn-cs"/>
              </a:rPr>
              <a:t>,</a:t>
            </a:r>
            <a:r>
              <a:rPr lang="en-IN" sz="1200" b="0" i="0" u="none" strike="noStrike" kern="1200" baseline="30000" dirty="0">
                <a:solidFill>
                  <a:schemeClr val="tx1"/>
                </a:solidFill>
                <a:effectLst/>
                <a:latin typeface="+mn-lt"/>
                <a:ea typeface="+mn-ea"/>
                <a:cs typeface="+mn-cs"/>
                <a:hlinkClick r:id="rId12"/>
              </a:rPr>
              <a:t>[1]</a:t>
            </a:r>
            <a:r>
              <a:rPr lang="en-IN" sz="1200" b="0" i="0" kern="1200" dirty="0">
                <a:solidFill>
                  <a:schemeClr val="tx1"/>
                </a:solidFill>
                <a:effectLst/>
                <a:latin typeface="+mn-lt"/>
                <a:ea typeface="+mn-ea"/>
                <a:cs typeface="+mn-cs"/>
              </a:rPr>
              <a:t> to inspire women from all backgrounds</a:t>
            </a:r>
            <a:r>
              <a:rPr lang="en-IN" sz="1200" b="0" i="0" u="none" strike="noStrike" kern="1200" baseline="30000" dirty="0">
                <a:solidFill>
                  <a:schemeClr val="tx1"/>
                </a:solidFill>
                <a:effectLst/>
                <a:latin typeface="+mn-lt"/>
                <a:ea typeface="+mn-ea"/>
                <a:cs typeface="+mn-cs"/>
                <a:hlinkClick r:id="rId13"/>
              </a:rPr>
              <a:t>[2]</a:t>
            </a:r>
            <a:r>
              <a:rPr lang="en-IN" sz="1200" b="0" i="0" kern="1200" dirty="0">
                <a:solidFill>
                  <a:schemeClr val="tx1"/>
                </a:solidFill>
                <a:effectLst/>
                <a:latin typeface="+mn-lt"/>
                <a:ea typeface="+mn-ea"/>
                <a:cs typeface="+mn-cs"/>
              </a:rPr>
              <a:t> to get interested in technology and to become programmers,</a:t>
            </a:r>
            <a:r>
              <a:rPr lang="en-IN" sz="1200" b="0" i="0" u="none" strike="noStrike" kern="1200" baseline="30000" dirty="0">
                <a:solidFill>
                  <a:schemeClr val="tx1"/>
                </a:solidFill>
                <a:effectLst/>
                <a:latin typeface="+mn-lt"/>
                <a:ea typeface="+mn-ea"/>
                <a:cs typeface="+mn-cs"/>
                <a:hlinkClick r:id="rId14"/>
              </a:rPr>
              <a:t>[3]</a:t>
            </a:r>
            <a:r>
              <a:rPr lang="en-IN" sz="1200" b="0" i="0" kern="1200" dirty="0">
                <a:solidFill>
                  <a:schemeClr val="tx1"/>
                </a:solidFill>
                <a:effectLst/>
                <a:latin typeface="+mn-lt"/>
                <a:ea typeface="+mn-ea"/>
                <a:cs typeface="+mn-cs"/>
              </a:rPr>
              <a:t> offering a safe and friendly environment.</a:t>
            </a:r>
            <a:r>
              <a:rPr lang="en-IN" sz="1200" b="0" i="0" u="none" strike="noStrike" kern="1200" baseline="30000" dirty="0">
                <a:solidFill>
                  <a:schemeClr val="tx1"/>
                </a:solidFill>
                <a:effectLst/>
                <a:latin typeface="+mn-lt"/>
                <a:ea typeface="+mn-ea"/>
                <a:cs typeface="+mn-cs"/>
                <a:hlinkClick r:id="rId15"/>
              </a:rPr>
              <a:t>[4]</a:t>
            </a:r>
            <a:r>
              <a:rPr lang="en-IN" sz="1200" b="0" i="0" u="none" strike="noStrike" kern="1200" baseline="30000" dirty="0">
                <a:solidFill>
                  <a:schemeClr val="tx1"/>
                </a:solidFill>
                <a:effectLst/>
                <a:latin typeface="+mn-lt"/>
                <a:ea typeface="+mn-ea"/>
                <a:cs typeface="+mn-cs"/>
                <a:hlinkClick r:id="rId16"/>
              </a:rPr>
              <a:t>[5]</a:t>
            </a:r>
            <a:r>
              <a:rPr lang="en-IN" sz="1200" b="0" i="0" kern="1200" dirty="0">
                <a:solidFill>
                  <a:schemeClr val="tx1"/>
                </a:solidFill>
                <a:effectLst/>
                <a:latin typeface="+mn-lt"/>
                <a:ea typeface="+mn-ea"/>
                <a:cs typeface="+mn-cs"/>
              </a:rPr>
              <a:t> It is known for the free workshops it hosts to help women to learn to program</a:t>
            </a:r>
            <a:r>
              <a:rPr lang="en-IN" sz="1200" b="0" i="0" u="none" strike="noStrike" kern="1200" baseline="30000" dirty="0">
                <a:solidFill>
                  <a:schemeClr val="tx1"/>
                </a:solidFill>
                <a:effectLst/>
                <a:latin typeface="+mn-lt"/>
                <a:ea typeface="+mn-ea"/>
                <a:cs typeface="+mn-cs"/>
                <a:hlinkClick r:id="rId17"/>
              </a:rPr>
              <a:t>[6]</a:t>
            </a:r>
            <a:r>
              <a:rPr lang="en-IN" sz="1200" b="0" i="0" kern="1200" dirty="0">
                <a:solidFill>
                  <a:schemeClr val="tx1"/>
                </a:solidFill>
                <a:effectLst/>
                <a:latin typeface="+mn-lt"/>
                <a:ea typeface="+mn-ea"/>
                <a:cs typeface="+mn-cs"/>
              </a:rPr>
              <a:t> and for its </a:t>
            </a:r>
            <a:r>
              <a:rPr lang="en-IN" sz="1200" b="0" i="0" u="none" strike="noStrike" kern="1200" dirty="0" err="1">
                <a:solidFill>
                  <a:schemeClr val="tx1"/>
                </a:solidFill>
                <a:effectLst/>
                <a:latin typeface="+mn-lt"/>
                <a:ea typeface="+mn-ea"/>
                <a:cs typeface="+mn-cs"/>
                <a:hlinkClick r:id="rId18" tooltip="Django (web framework)"/>
              </a:rPr>
              <a:t>Django</a:t>
            </a:r>
            <a:r>
              <a:rPr lang="en-IN" sz="1200" b="0" i="0" kern="1200" dirty="0" err="1">
                <a:solidFill>
                  <a:schemeClr val="tx1"/>
                </a:solidFill>
                <a:effectLst/>
                <a:latin typeface="+mn-lt"/>
                <a:ea typeface="+mn-ea"/>
                <a:cs typeface="+mn-cs"/>
              </a:rPr>
              <a:t>tutorial</a:t>
            </a:r>
            <a:r>
              <a:rPr lang="en-IN" sz="1200" b="0" i="0" kern="1200" dirty="0">
                <a:solidFill>
                  <a:schemeClr val="tx1"/>
                </a:solidFill>
                <a:effectLst/>
                <a:latin typeface="+mn-lt"/>
                <a:ea typeface="+mn-ea"/>
                <a:cs typeface="+mn-cs"/>
              </a:rPr>
              <a:t>.</a:t>
            </a:r>
            <a:r>
              <a:rPr lang="en-IN" sz="1200" b="0" i="0" u="none" strike="noStrike" kern="1200" baseline="30000" dirty="0">
                <a:solidFill>
                  <a:schemeClr val="tx1"/>
                </a:solidFill>
                <a:effectLst/>
                <a:latin typeface="+mn-lt"/>
                <a:ea typeface="+mn-ea"/>
                <a:cs typeface="+mn-cs"/>
                <a:hlinkClick r:id="rId19"/>
              </a:rPr>
              <a:t>[7]</a:t>
            </a:r>
            <a:r>
              <a:rPr lang="en-IN" sz="1200" b="0" i="0" kern="1200" dirty="0">
                <a:solidFill>
                  <a:schemeClr val="tx1"/>
                </a:solidFill>
                <a:effectLst/>
                <a:latin typeface="+mn-lt"/>
                <a:ea typeface="+mn-ea"/>
                <a:cs typeface="+mn-cs"/>
              </a:rPr>
              <a:t> It is often supported by the </a:t>
            </a:r>
            <a:r>
              <a:rPr lang="en-IN" sz="1200" b="0" i="0" u="none" strike="noStrike" kern="1200" dirty="0">
                <a:solidFill>
                  <a:schemeClr val="tx1"/>
                </a:solidFill>
                <a:effectLst/>
                <a:latin typeface="+mn-lt"/>
                <a:ea typeface="+mn-ea"/>
                <a:cs typeface="+mn-cs"/>
                <a:hlinkClick r:id="rId20" tooltip="Python Software Foundation"/>
              </a:rPr>
              <a:t>Python Software Foundation</a:t>
            </a:r>
            <a:r>
              <a:rPr lang="en-IN" sz="1200" b="0" i="0" kern="1200" dirty="0">
                <a:solidFill>
                  <a:schemeClr val="tx1"/>
                </a:solidFill>
                <a:effectLst/>
                <a:latin typeface="+mn-lt"/>
                <a:ea typeface="+mn-ea"/>
                <a:cs typeface="+mn-cs"/>
              </a:rPr>
              <a:t>.</a:t>
            </a:r>
            <a:r>
              <a:rPr lang="en-IN" sz="1200" b="0" i="0" u="none" strike="noStrike" kern="1200" baseline="30000" dirty="0">
                <a:solidFill>
                  <a:schemeClr val="tx1"/>
                </a:solidFill>
                <a:effectLst/>
                <a:latin typeface="+mn-lt"/>
                <a:ea typeface="+mn-ea"/>
                <a:cs typeface="+mn-cs"/>
                <a:hlinkClick r:id="rId21"/>
              </a:rPr>
              <a:t>[8]</a:t>
            </a:r>
            <a:endParaRPr lang="en-IN" sz="1200" b="0" i="0" u="none" strike="noStrike" kern="1200" baseline="30000" dirty="0">
              <a:solidFill>
                <a:schemeClr val="tx1"/>
              </a:solidFill>
              <a:effectLst/>
              <a:latin typeface="+mn-lt"/>
              <a:ea typeface="+mn-ea"/>
              <a:cs typeface="+mn-cs"/>
            </a:endParaRPr>
          </a:p>
          <a:p>
            <a:endParaRPr lang="en-IN" sz="1200" b="0" i="0" u="none" strike="noStrike" kern="1200" baseline="30000" dirty="0">
              <a:solidFill>
                <a:schemeClr val="tx1"/>
              </a:solidFill>
              <a:effectLst/>
              <a:latin typeface="+mn-lt"/>
              <a:ea typeface="+mn-ea"/>
              <a:cs typeface="+mn-cs"/>
            </a:endParaRPr>
          </a:p>
          <a:p>
            <a:r>
              <a:rPr lang="en-IN" sz="1200" b="0" i="0" kern="1200" dirty="0" err="1">
                <a:solidFill>
                  <a:schemeClr val="tx1"/>
                </a:solidFill>
                <a:effectLst/>
                <a:latin typeface="+mn-lt"/>
                <a:ea typeface="+mn-ea"/>
                <a:cs typeface="+mn-cs"/>
              </a:rPr>
              <a:t>freeCodeCamp</a:t>
            </a:r>
            <a:r>
              <a:rPr lang="en-IN" sz="1200" b="0" i="0" kern="1200" dirty="0">
                <a:solidFill>
                  <a:schemeClr val="tx1"/>
                </a:solidFill>
                <a:effectLst/>
                <a:latin typeface="+mn-lt"/>
                <a:ea typeface="+mn-ea"/>
                <a:cs typeface="+mn-cs"/>
              </a:rPr>
              <a:t> is a non-profit organization that consists of an interactive learning web platform, an online community forum, chat rooms, Medium publications and local organizations that intend to make learning web development accessible to anyone.</a:t>
            </a:r>
          </a:p>
          <a:p>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334A69F-6D17-4245-9439-715F3B14A590}" type="slidenum">
              <a:rPr lang="en-US" smtClean="0"/>
              <a:t>3</a:t>
            </a:fld>
            <a:endParaRPr lang="en-US"/>
          </a:p>
        </p:txBody>
      </p:sp>
    </p:spTree>
    <p:extLst>
      <p:ext uri="{BB962C8B-B14F-4D97-AF65-F5344CB8AC3E}">
        <p14:creationId xmlns:p14="http://schemas.microsoft.com/office/powerpoint/2010/main" val="1710846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34A69F-6D17-4245-9439-715F3B14A590}" type="slidenum">
              <a:rPr lang="en-US" smtClean="0"/>
              <a:t>4</a:t>
            </a:fld>
            <a:endParaRPr lang="en-US"/>
          </a:p>
        </p:txBody>
      </p:sp>
    </p:spTree>
    <p:extLst>
      <p:ext uri="{BB962C8B-B14F-4D97-AF65-F5344CB8AC3E}">
        <p14:creationId xmlns:p14="http://schemas.microsoft.com/office/powerpoint/2010/main" val="3732769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Reshma </a:t>
            </a:r>
            <a:r>
              <a:rPr lang="en-IN" sz="1200" b="0" i="0" kern="1200" dirty="0" err="1">
                <a:solidFill>
                  <a:schemeClr val="tx1"/>
                </a:solidFill>
                <a:effectLst/>
                <a:latin typeface="+mn-lt"/>
                <a:ea typeface="+mn-ea"/>
                <a:cs typeface="+mn-cs"/>
              </a:rPr>
              <a:t>Saujani</a:t>
            </a:r>
            <a:r>
              <a:rPr lang="en-IN" sz="1200" b="0" i="0" kern="1200" dirty="0">
                <a:solidFill>
                  <a:schemeClr val="tx1"/>
                </a:solidFill>
                <a:effectLst/>
                <a:latin typeface="+mn-lt"/>
                <a:ea typeface="+mn-ea"/>
                <a:cs typeface="+mn-cs"/>
              </a:rPr>
              <a:t>  - Founder/CEO </a:t>
            </a:r>
            <a:r>
              <a:rPr lang="en-IN" sz="1200" b="0" i="0" u="none" strike="noStrike" kern="1200" dirty="0">
                <a:solidFill>
                  <a:schemeClr val="tx1"/>
                </a:solidFill>
                <a:effectLst/>
                <a:latin typeface="+mn-lt"/>
                <a:ea typeface="+mn-ea"/>
                <a:cs typeface="+mn-cs"/>
                <a:hlinkClick r:id="rId3"/>
              </a:rPr>
              <a:t>@GirlsWhoCode</a:t>
            </a:r>
            <a:r>
              <a:rPr lang="en-IN" sz="1200" b="0" i="0" kern="1200" dirty="0">
                <a:solidFill>
                  <a:schemeClr val="tx1"/>
                </a:solidFill>
                <a:effectLst/>
                <a:latin typeface="+mn-lt"/>
                <a:ea typeface="+mn-ea"/>
                <a:cs typeface="+mn-cs"/>
              </a:rPr>
              <a:t>. </a:t>
            </a:r>
          </a:p>
          <a:p>
            <a:r>
              <a:rPr lang="en-IN" sz="1200" b="0" i="0" kern="1200" dirty="0" err="1">
                <a:solidFill>
                  <a:schemeClr val="tx1"/>
                </a:solidFill>
                <a:effectLst/>
                <a:latin typeface="+mn-lt"/>
                <a:ea typeface="+mn-ea"/>
                <a:cs typeface="+mn-cs"/>
              </a:rPr>
              <a:t>Geekgirlweb</a:t>
            </a:r>
            <a:r>
              <a:rPr lang="en-IN" sz="1200" b="0" i="0" kern="1200" dirty="0">
                <a:solidFill>
                  <a:schemeClr val="tx1"/>
                </a:solidFill>
                <a:effectLst/>
                <a:latin typeface="+mn-lt"/>
                <a:ea typeface="+mn-ea"/>
                <a:cs typeface="+mn-cs"/>
              </a:rPr>
              <a:t>- Rebecca Technical PM | Advocate for </a:t>
            </a:r>
            <a:r>
              <a:rPr lang="en-IN" sz="1200" b="0" i="0" u="none" strike="noStrike" kern="1200" dirty="0">
                <a:solidFill>
                  <a:schemeClr val="tx1"/>
                </a:solidFill>
                <a:effectLst/>
                <a:latin typeface="+mn-lt"/>
                <a:ea typeface="+mn-ea"/>
                <a:cs typeface="+mn-cs"/>
                <a:hlinkClick r:id="rId4"/>
              </a:rPr>
              <a:t>#WomenInTech</a:t>
            </a:r>
            <a:r>
              <a:rPr lang="en-IN" sz="1200" b="0" i="0" kern="1200" dirty="0">
                <a:solidFill>
                  <a:schemeClr val="tx1"/>
                </a:solidFill>
                <a:effectLst/>
                <a:latin typeface="+mn-lt"/>
                <a:ea typeface="+mn-ea"/>
                <a:cs typeface="+mn-cs"/>
              </a:rPr>
              <a:t> </a:t>
            </a:r>
          </a:p>
          <a:p>
            <a:r>
              <a:rPr lang="en-IN" sz="1200" b="0" i="0" kern="1200" dirty="0">
                <a:solidFill>
                  <a:schemeClr val="tx1"/>
                </a:solidFill>
                <a:effectLst/>
                <a:latin typeface="+mn-lt"/>
                <a:ea typeface="+mn-ea"/>
                <a:cs typeface="+mn-cs"/>
              </a:rPr>
              <a:t>Neha </a:t>
            </a:r>
            <a:r>
              <a:rPr lang="en-IN" sz="1200" b="0" i="0" kern="1200" dirty="0" err="1">
                <a:solidFill>
                  <a:schemeClr val="tx1"/>
                </a:solidFill>
                <a:effectLst/>
                <a:latin typeface="+mn-lt"/>
                <a:ea typeface="+mn-ea"/>
                <a:cs typeface="+mn-cs"/>
              </a:rPr>
              <a:t>narkhede</a:t>
            </a:r>
            <a:r>
              <a:rPr lang="en-IN" sz="1200" b="0" i="0" kern="1200" dirty="0">
                <a:solidFill>
                  <a:schemeClr val="tx1"/>
                </a:solidFill>
                <a:effectLst/>
                <a:latin typeface="+mn-lt"/>
                <a:ea typeface="+mn-ea"/>
                <a:cs typeface="+mn-cs"/>
              </a:rPr>
              <a:t> Co-founder, CTO/CPO </a:t>
            </a:r>
            <a:r>
              <a:rPr lang="en-IN" sz="1200" b="0" i="0" u="none" strike="noStrike" kern="1200" dirty="0">
                <a:solidFill>
                  <a:schemeClr val="tx1"/>
                </a:solidFill>
                <a:effectLst/>
                <a:latin typeface="+mn-lt"/>
                <a:ea typeface="+mn-ea"/>
                <a:cs typeface="+mn-cs"/>
                <a:hlinkClick r:id="rId5"/>
              </a:rPr>
              <a:t>@confluentinc</a:t>
            </a:r>
            <a:r>
              <a:rPr lang="en-IN" sz="1200" b="0" i="0" kern="1200" dirty="0">
                <a:solidFill>
                  <a:schemeClr val="tx1"/>
                </a:solidFill>
                <a:effectLst/>
                <a:latin typeface="+mn-lt"/>
                <a:ea typeface="+mn-ea"/>
                <a:cs typeface="+mn-cs"/>
              </a:rPr>
              <a:t>, Co-creator </a:t>
            </a:r>
            <a:r>
              <a:rPr lang="en-IN" sz="1200" b="0" i="0" u="none" strike="noStrike" kern="1200" dirty="0">
                <a:solidFill>
                  <a:schemeClr val="tx1"/>
                </a:solidFill>
                <a:effectLst/>
                <a:latin typeface="+mn-lt"/>
                <a:ea typeface="+mn-ea"/>
                <a:cs typeface="+mn-cs"/>
                <a:hlinkClick r:id="rId6"/>
              </a:rPr>
              <a:t>@apachekafka</a:t>
            </a:r>
            <a:r>
              <a:rPr lang="en-IN" sz="1200" b="0" i="0" kern="1200" dirty="0">
                <a:solidFill>
                  <a:schemeClr val="tx1"/>
                </a:solidFill>
                <a:effectLst/>
                <a:latin typeface="+mn-lt"/>
                <a:ea typeface="+mn-ea"/>
                <a:cs typeface="+mn-cs"/>
              </a:rPr>
              <a:t>,</a:t>
            </a:r>
          </a:p>
          <a:p>
            <a:r>
              <a:rPr lang="en-IN" sz="1200" b="0" i="0" kern="1200" dirty="0">
                <a:solidFill>
                  <a:schemeClr val="tx1"/>
                </a:solidFill>
                <a:effectLst/>
                <a:latin typeface="+mn-lt"/>
                <a:ea typeface="+mn-ea"/>
                <a:cs typeface="+mn-cs"/>
              </a:rPr>
              <a:t>Monica </a:t>
            </a:r>
            <a:r>
              <a:rPr lang="en-IN" sz="1200" b="0" i="0" kern="1200" dirty="0" err="1">
                <a:solidFill>
                  <a:schemeClr val="tx1"/>
                </a:solidFill>
                <a:effectLst/>
                <a:latin typeface="+mn-lt"/>
                <a:ea typeface="+mn-ea"/>
                <a:cs typeface="+mn-cs"/>
              </a:rPr>
              <a:t>Rogati</a:t>
            </a:r>
            <a:r>
              <a:rPr lang="en-IN" sz="1200" b="0" i="0" kern="1200" dirty="0">
                <a:solidFill>
                  <a:schemeClr val="tx1"/>
                </a:solidFill>
                <a:effectLst/>
                <a:latin typeface="+mn-lt"/>
                <a:ea typeface="+mn-ea"/>
                <a:cs typeface="+mn-cs"/>
              </a:rPr>
              <a:t>- Data Science &amp; AI advisor; fractional CDO. Former VP of Data </a:t>
            </a:r>
            <a:r>
              <a:rPr lang="en-IN" sz="1200" b="0" i="0" u="none" strike="noStrike" kern="1200" dirty="0">
                <a:solidFill>
                  <a:schemeClr val="tx1"/>
                </a:solidFill>
                <a:effectLst/>
                <a:latin typeface="+mn-lt"/>
                <a:ea typeface="+mn-ea"/>
                <a:cs typeface="+mn-cs"/>
                <a:hlinkClick r:id="rId7"/>
              </a:rPr>
              <a:t>@Jawbone</a:t>
            </a:r>
            <a:r>
              <a:rPr lang="en-IN" sz="1200" b="0" i="0" kern="1200" dirty="0">
                <a:solidFill>
                  <a:schemeClr val="tx1"/>
                </a:solidFill>
                <a:effectLst/>
                <a:latin typeface="+mn-lt"/>
                <a:ea typeface="+mn-ea"/>
                <a:cs typeface="+mn-cs"/>
              </a:rPr>
              <a:t> &amp; </a:t>
            </a:r>
            <a:r>
              <a:rPr lang="en-IN" sz="1200" b="0" i="0" u="none" strike="noStrike" kern="1200" dirty="0">
                <a:solidFill>
                  <a:schemeClr val="tx1"/>
                </a:solidFill>
                <a:effectLst/>
                <a:latin typeface="+mn-lt"/>
                <a:ea typeface="+mn-ea"/>
                <a:cs typeface="+mn-cs"/>
                <a:hlinkClick r:id="rId8"/>
              </a:rPr>
              <a:t>@LinkedIn</a:t>
            </a:r>
            <a:r>
              <a:rPr lang="en-IN" sz="1200" b="0" i="0" kern="1200" dirty="0">
                <a:solidFill>
                  <a:schemeClr val="tx1"/>
                </a:solidFill>
                <a:effectLst/>
                <a:latin typeface="+mn-lt"/>
                <a:ea typeface="+mn-ea"/>
                <a:cs typeface="+mn-cs"/>
              </a:rPr>
              <a:t> data scientist</a:t>
            </a:r>
          </a:p>
          <a:p>
            <a:r>
              <a:rPr lang="en-IN" sz="1200" b="1" i="0" u="none" strike="noStrike" kern="1200" dirty="0">
                <a:solidFill>
                  <a:schemeClr val="tx1"/>
                </a:solidFill>
                <a:effectLst/>
                <a:latin typeface="+mn-lt"/>
                <a:ea typeface="+mn-ea"/>
                <a:cs typeface="+mn-cs"/>
                <a:hlinkClick r:id="rId9"/>
              </a:rPr>
              <a:t>John Resig</a:t>
            </a:r>
            <a:r>
              <a:rPr lang="en-IN" sz="1200" b="1" i="0" u="none" strike="noStrike" kern="1200" dirty="0">
                <a:solidFill>
                  <a:schemeClr val="tx1"/>
                </a:solidFill>
                <a:effectLst/>
                <a:latin typeface="+mn-lt"/>
                <a:ea typeface="+mn-ea"/>
                <a:cs typeface="+mn-cs"/>
              </a:rPr>
              <a:t> Creator of jQuery</a:t>
            </a:r>
          </a:p>
          <a:p>
            <a:r>
              <a:rPr lang="en-IN" sz="1200" b="0" i="0" kern="1200" dirty="0">
                <a:solidFill>
                  <a:schemeClr val="tx1"/>
                </a:solidFill>
                <a:effectLst/>
                <a:latin typeface="+mn-lt"/>
                <a:ea typeface="+mn-ea"/>
                <a:cs typeface="+mn-cs"/>
              </a:rPr>
              <a:t>6Gems Founder </a:t>
            </a:r>
            <a:r>
              <a:rPr lang="en-IN" sz="1200" b="0" i="0" u="none" strike="noStrike" kern="1200" dirty="0">
                <a:solidFill>
                  <a:schemeClr val="tx1"/>
                </a:solidFill>
                <a:effectLst/>
                <a:latin typeface="+mn-lt"/>
                <a:ea typeface="+mn-ea"/>
                <a:cs typeface="+mn-cs"/>
                <a:hlinkClick r:id="rId10"/>
              </a:rPr>
              <a:t>@BlackGirlsCode</a:t>
            </a:r>
            <a:r>
              <a:rPr lang="en-IN" sz="1200" b="0" i="0" kern="1200" dirty="0">
                <a:solidFill>
                  <a:schemeClr val="tx1"/>
                </a:solidFill>
                <a:effectLst/>
                <a:latin typeface="+mn-lt"/>
                <a:ea typeface="+mn-ea"/>
                <a:cs typeface="+mn-cs"/>
              </a:rPr>
              <a:t> </a:t>
            </a:r>
          </a:p>
          <a:p>
            <a:r>
              <a:rPr lang="en-IN" sz="1200" b="0" i="0" kern="1200" dirty="0" err="1">
                <a:solidFill>
                  <a:schemeClr val="tx1"/>
                </a:solidFill>
                <a:effectLst/>
                <a:latin typeface="+mn-lt"/>
                <a:ea typeface="+mn-ea"/>
                <a:cs typeface="+mn-cs"/>
              </a:rPr>
              <a:t>Trikotera</a:t>
            </a:r>
            <a:r>
              <a:rPr lang="en-IN" sz="1200" b="0" i="0" kern="1200" dirty="0">
                <a:solidFill>
                  <a:schemeClr val="tx1"/>
                </a:solidFill>
                <a:effectLst/>
                <a:latin typeface="+mn-lt"/>
                <a:ea typeface="+mn-ea"/>
                <a:cs typeface="+mn-cs"/>
              </a:rPr>
              <a:t> – Tracy Chou- Active on Quora</a:t>
            </a:r>
          </a:p>
          <a:p>
            <a:r>
              <a:rPr lang="en-IN" sz="1200" b="0" i="0" kern="1200" dirty="0" err="1">
                <a:solidFill>
                  <a:schemeClr val="tx1"/>
                </a:solidFill>
                <a:effectLst/>
                <a:latin typeface="+mn-lt"/>
                <a:ea typeface="+mn-ea"/>
                <a:cs typeface="+mn-cs"/>
              </a:rPr>
              <a:t>Veni</a:t>
            </a:r>
            <a:r>
              <a:rPr lang="en-IN" sz="1200" b="0" i="0" kern="1200" dirty="0">
                <a:solidFill>
                  <a:schemeClr val="tx1"/>
                </a:solidFill>
                <a:effectLst/>
                <a:latin typeface="+mn-lt"/>
                <a:ea typeface="+mn-ea"/>
                <a:cs typeface="+mn-cs"/>
              </a:rPr>
              <a:t>  </a:t>
            </a:r>
            <a:r>
              <a:rPr lang="en-IN" sz="1200" b="0" i="0" u="none" strike="noStrike" kern="1200" dirty="0">
                <a:solidFill>
                  <a:schemeClr val="tx1"/>
                </a:solidFill>
                <a:effectLst/>
                <a:latin typeface="+mn-lt"/>
                <a:ea typeface="+mn-ea"/>
                <a:cs typeface="+mn-cs"/>
                <a:hlinkClick r:id="rId11"/>
              </a:rPr>
              <a:t>@codewithveni</a:t>
            </a:r>
            <a:r>
              <a:rPr lang="en-IN" sz="1200" b="0" i="0" kern="1200" dirty="0">
                <a:solidFill>
                  <a:schemeClr val="tx1"/>
                </a:solidFill>
                <a:effectLst/>
                <a:latin typeface="+mn-lt"/>
                <a:ea typeface="+mn-ea"/>
                <a:cs typeface="+mn-cs"/>
              </a:rPr>
              <a:t> . Working on </a:t>
            </a:r>
            <a:r>
              <a:rPr lang="en-IN" sz="1200" b="0" i="0" u="none" strike="noStrike" kern="1200" dirty="0">
                <a:solidFill>
                  <a:schemeClr val="tx1"/>
                </a:solidFill>
                <a:effectLst/>
                <a:latin typeface="+mn-lt"/>
                <a:ea typeface="+mn-ea"/>
                <a:cs typeface="+mn-cs"/>
                <a:hlinkClick r:id="rId12"/>
              </a:rPr>
              <a:t>@diversifytechco</a:t>
            </a:r>
            <a:r>
              <a:rPr lang="en-IN" sz="1200" b="0" i="0" kern="1200" dirty="0">
                <a:solidFill>
                  <a:schemeClr val="tx1"/>
                </a:solidFill>
                <a:effectLst/>
                <a:latin typeface="+mn-lt"/>
                <a:ea typeface="+mn-ea"/>
                <a:cs typeface="+mn-cs"/>
              </a:rPr>
              <a:t> - For underrepresented people in tech to find tech opportunities </a:t>
            </a:r>
          </a:p>
          <a:p>
            <a:endParaRPr lang="en-IN" sz="1200" b="0" i="0" kern="1200" dirty="0">
              <a:solidFill>
                <a:schemeClr val="tx1"/>
              </a:solidFill>
              <a:effectLst/>
              <a:latin typeface="+mn-lt"/>
              <a:ea typeface="+mn-ea"/>
              <a:cs typeface="+mn-cs"/>
            </a:endParaRPr>
          </a:p>
          <a:p>
            <a:endParaRPr lang="en-IN"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334A69F-6D17-4245-9439-715F3B14A590}" type="slidenum">
              <a:rPr lang="en-US" smtClean="0"/>
              <a:t>5</a:t>
            </a:fld>
            <a:endParaRPr lang="en-US"/>
          </a:p>
        </p:txBody>
      </p:sp>
    </p:spTree>
    <p:extLst>
      <p:ext uri="{BB962C8B-B14F-4D97-AF65-F5344CB8AC3E}">
        <p14:creationId xmlns:p14="http://schemas.microsoft.com/office/powerpoint/2010/main" val="1548670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34A69F-6D17-4245-9439-715F3B14A590}" type="slidenum">
              <a:rPr lang="en-US" smtClean="0"/>
              <a:t>6</a:t>
            </a:fld>
            <a:endParaRPr lang="en-US"/>
          </a:p>
        </p:txBody>
      </p:sp>
    </p:spTree>
    <p:extLst>
      <p:ext uri="{BB962C8B-B14F-4D97-AF65-F5344CB8AC3E}">
        <p14:creationId xmlns:p14="http://schemas.microsoft.com/office/powerpoint/2010/main" val="3534590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34A69F-6D17-4245-9439-715F3B14A590}" type="slidenum">
              <a:rPr lang="en-US" smtClean="0"/>
              <a:t>7</a:t>
            </a:fld>
            <a:endParaRPr lang="en-US"/>
          </a:p>
        </p:txBody>
      </p:sp>
    </p:spTree>
    <p:extLst>
      <p:ext uri="{BB962C8B-B14F-4D97-AF65-F5344CB8AC3E}">
        <p14:creationId xmlns:p14="http://schemas.microsoft.com/office/powerpoint/2010/main" val="4022528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34A69F-6D17-4245-9439-715F3B14A590}" type="slidenum">
              <a:rPr lang="en-US" smtClean="0"/>
              <a:t>8</a:t>
            </a:fld>
            <a:endParaRPr lang="en-US"/>
          </a:p>
        </p:txBody>
      </p:sp>
    </p:spTree>
    <p:extLst>
      <p:ext uri="{BB962C8B-B14F-4D97-AF65-F5344CB8AC3E}">
        <p14:creationId xmlns:p14="http://schemas.microsoft.com/office/powerpoint/2010/main" val="2308134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34A69F-6D17-4245-9439-715F3B14A590}" type="slidenum">
              <a:rPr lang="en-US" smtClean="0"/>
              <a:t>9</a:t>
            </a:fld>
            <a:endParaRPr lang="en-US"/>
          </a:p>
        </p:txBody>
      </p:sp>
    </p:spTree>
    <p:extLst>
      <p:ext uri="{BB962C8B-B14F-4D97-AF65-F5344CB8AC3E}">
        <p14:creationId xmlns:p14="http://schemas.microsoft.com/office/powerpoint/2010/main" val="2339394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C8294E-7821-4B59-8AFF-D135B119D847}" type="datetimeFigureOut">
              <a:rPr lang="en-US" smtClean="0"/>
              <a:t>3/2/19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36E2A-1B68-43DE-8524-84ED431BF086}"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C8294E-7821-4B59-8AFF-D135B119D847}" type="datetimeFigureOut">
              <a:rPr lang="en-US" smtClean="0"/>
              <a:t>3/2/19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36E2A-1B68-43DE-8524-84ED431BF08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C8294E-7821-4B59-8AFF-D135B119D847}" type="datetimeFigureOut">
              <a:rPr lang="en-US" smtClean="0"/>
              <a:t>3/2/19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36E2A-1B68-43DE-8524-84ED431BF08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C8294E-7821-4B59-8AFF-D135B119D847}" type="datetimeFigureOut">
              <a:rPr lang="en-US" smtClean="0"/>
              <a:t>3/2/19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36E2A-1B68-43DE-8524-84ED431BF08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C8294E-7821-4B59-8AFF-D135B119D847}" type="datetimeFigureOut">
              <a:rPr lang="en-US" smtClean="0"/>
              <a:t>3/2/19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A36E2A-1B68-43DE-8524-84ED431BF08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C8294E-7821-4B59-8AFF-D135B119D847}" type="datetimeFigureOut">
              <a:rPr lang="en-US" smtClean="0"/>
              <a:t>3/2/19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A36E2A-1B68-43DE-8524-84ED431BF08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AC8294E-7821-4B59-8AFF-D135B119D847}" type="datetimeFigureOut">
              <a:rPr lang="en-US" smtClean="0"/>
              <a:t>3/2/19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A36E2A-1B68-43DE-8524-84ED431BF08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AC8294E-7821-4B59-8AFF-D135B119D847}" type="datetimeFigureOut">
              <a:rPr lang="en-US" smtClean="0"/>
              <a:t>3/2/19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A36E2A-1B68-43DE-8524-84ED431BF08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C8294E-7821-4B59-8AFF-D135B119D847}" type="datetimeFigureOut">
              <a:rPr lang="en-US" smtClean="0"/>
              <a:t>3/2/19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A36E2A-1B68-43DE-8524-84ED431BF08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C8294E-7821-4B59-8AFF-D135B119D847}" type="datetimeFigureOut">
              <a:rPr lang="en-US" smtClean="0"/>
              <a:t>3/2/19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A36E2A-1B68-43DE-8524-84ED431BF086}"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AC8294E-7821-4B59-8AFF-D135B119D847}" type="datetimeFigureOut">
              <a:rPr lang="en-US" smtClean="0"/>
              <a:t>3/2/19</a:t>
            </a:fld>
            <a:endParaRPr lang="en-US"/>
          </a:p>
        </p:txBody>
      </p:sp>
      <p:sp>
        <p:nvSpPr>
          <p:cNvPr id="9" name="Slide Number Placeholder 8"/>
          <p:cNvSpPr>
            <a:spLocks noGrp="1"/>
          </p:cNvSpPr>
          <p:nvPr>
            <p:ph type="sldNum" sz="quarter" idx="11"/>
          </p:nvPr>
        </p:nvSpPr>
        <p:spPr/>
        <p:txBody>
          <a:bodyPr/>
          <a:lstStyle/>
          <a:p>
            <a:fld id="{AEA36E2A-1B68-43DE-8524-84ED431BF086}"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458200" y="0"/>
            <a:ext cx="6858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rgbClr val="E2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AEA36E2A-1B68-43DE-8524-84ED431BF086}"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AAC8294E-7821-4B59-8AFF-D135B119D847}" type="datetimeFigureOut">
              <a:rPr lang="en-US" smtClean="0"/>
              <a:t>3/2/19</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10" Type="http://schemas.openxmlformats.org/officeDocument/2006/relationships/image" Target="../media/image10.tiff"/><Relationship Id="rId4" Type="http://schemas.openxmlformats.org/officeDocument/2006/relationships/image" Target="../media/image4.tiff"/><Relationship Id="rId9" Type="http://schemas.openxmlformats.org/officeDocument/2006/relationships/image" Target="../media/image9.tiff"/></Relationships>
</file>

<file path=ppt/slides/_rels/slide4.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3.png"/><Relationship Id="rId7"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8" Type="http://schemas.openxmlformats.org/officeDocument/2006/relationships/hyperlink" Target="https://twitter.com/jeresig" TargetMode="External"/><Relationship Id="rId3" Type="http://schemas.openxmlformats.org/officeDocument/2006/relationships/image" Target="../media/image3.png"/><Relationship Id="rId7" Type="http://schemas.openxmlformats.org/officeDocument/2006/relationships/hyperlink" Target="https://twitter.com/mrogati" TargetMode="External"/><Relationship Id="rId12" Type="http://schemas.openxmlformats.org/officeDocument/2006/relationships/hyperlink" Target="https://twitter.com/karpath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twitter.com/nehanarkhede" TargetMode="External"/><Relationship Id="rId11" Type="http://schemas.openxmlformats.org/officeDocument/2006/relationships/hyperlink" Target="https://twitter.com/venikunche" TargetMode="External"/><Relationship Id="rId5" Type="http://schemas.openxmlformats.org/officeDocument/2006/relationships/hyperlink" Target="https://twitter.com/geekgirlweb" TargetMode="External"/><Relationship Id="rId10" Type="http://schemas.openxmlformats.org/officeDocument/2006/relationships/hyperlink" Target="https://twitter.com/triketora" TargetMode="External"/><Relationship Id="rId4" Type="http://schemas.openxmlformats.org/officeDocument/2006/relationships/hyperlink" Target="https://twitter.com/reshmasaujani" TargetMode="External"/><Relationship Id="rId9" Type="http://schemas.openxmlformats.org/officeDocument/2006/relationships/hyperlink" Target="https://twitter.com/6Gem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3.png"/><Relationship Id="rId7"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s>
</file>

<file path=ppt/slides/_rels/slide9.xml.rels><?xml version="1.0" encoding="UTF-8" standalone="yes"?>
<Relationships xmlns="http://schemas.openxmlformats.org/package/2006/relationships"><Relationship Id="rId3" Type="http://schemas.openxmlformats.org/officeDocument/2006/relationships/hyperlink" Target="mailto:janani.balasubramanian93@gmail.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4202760"/>
            <a:ext cx="3684304" cy="1568103"/>
          </a:xfrm>
          <a:prstGeom prst="rect">
            <a:avLst/>
          </a:prstGeom>
        </p:spPr>
      </p:pic>
      <p:sp>
        <p:nvSpPr>
          <p:cNvPr id="5" name="TextBox 4"/>
          <p:cNvSpPr txBox="1"/>
          <p:nvPr/>
        </p:nvSpPr>
        <p:spPr>
          <a:xfrm>
            <a:off x="2731804" y="2895600"/>
            <a:ext cx="3276600" cy="646331"/>
          </a:xfrm>
          <a:prstGeom prst="rect">
            <a:avLst/>
          </a:prstGeom>
          <a:noFill/>
        </p:spPr>
        <p:txBody>
          <a:bodyPr wrap="square" rtlCol="0">
            <a:spAutoFit/>
          </a:bodyPr>
          <a:lstStyle/>
          <a:p>
            <a:r>
              <a:rPr lang="en-US" sz="3600" b="1" dirty="0">
                <a:solidFill>
                  <a:srgbClr val="E24444"/>
                </a:solidFill>
              </a:rPr>
              <a:t>Women In Tech</a:t>
            </a:r>
          </a:p>
        </p:txBody>
      </p:sp>
    </p:spTree>
    <p:extLst>
      <p:ext uri="{BB962C8B-B14F-4D97-AF65-F5344CB8AC3E}">
        <p14:creationId xmlns:p14="http://schemas.microsoft.com/office/powerpoint/2010/main" val="1604785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1"/>
            <a:ext cx="3215693" cy="1761340"/>
          </a:xfrm>
          <a:prstGeom prst="rect">
            <a:avLst/>
          </a:prstGeom>
        </p:spPr>
      </p:pic>
      <p:sp>
        <p:nvSpPr>
          <p:cNvPr id="3" name="Content Placeholder 2"/>
          <p:cNvSpPr>
            <a:spLocks noGrp="1"/>
          </p:cNvSpPr>
          <p:nvPr>
            <p:ph idx="1"/>
          </p:nvPr>
        </p:nvSpPr>
        <p:spPr>
          <a:xfrm>
            <a:off x="577670" y="3200400"/>
            <a:ext cx="7620000" cy="4800600"/>
          </a:xfrm>
        </p:spPr>
        <p:txBody>
          <a:bodyPr>
            <a:normAutofit/>
          </a:bodyPr>
          <a:lstStyle/>
          <a:p>
            <a:pPr marL="411480" lvl="1" indent="0">
              <a:buNone/>
            </a:pPr>
            <a:r>
              <a:rPr lang="en-US" sz="5400" dirty="0">
                <a:solidFill>
                  <a:srgbClr val="C00000"/>
                </a:solidFill>
              </a:rPr>
              <a:t>Why do we need women in Tech?</a:t>
            </a:r>
            <a:endParaRPr lang="en-US" sz="5400" dirty="0"/>
          </a:p>
        </p:txBody>
      </p:sp>
    </p:spTree>
    <p:extLst>
      <p:ext uri="{BB962C8B-B14F-4D97-AF65-F5344CB8AC3E}">
        <p14:creationId xmlns:p14="http://schemas.microsoft.com/office/powerpoint/2010/main" val="964189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1"/>
            <a:ext cx="3215693" cy="1761340"/>
          </a:xfrm>
          <a:prstGeom prst="rect">
            <a:avLst/>
          </a:prstGeom>
        </p:spPr>
      </p:pic>
      <p:sp>
        <p:nvSpPr>
          <p:cNvPr id="2" name="Title 1"/>
          <p:cNvSpPr>
            <a:spLocks noGrp="1"/>
          </p:cNvSpPr>
          <p:nvPr>
            <p:ph type="title"/>
          </p:nvPr>
        </p:nvSpPr>
        <p:spPr>
          <a:xfrm>
            <a:off x="548693" y="457200"/>
            <a:ext cx="7620000" cy="1143000"/>
          </a:xfrm>
        </p:spPr>
        <p:txBody>
          <a:bodyPr/>
          <a:lstStyle/>
          <a:p>
            <a:r>
              <a:rPr lang="en-US" dirty="0">
                <a:solidFill>
                  <a:srgbClr val="C00000"/>
                </a:solidFill>
              </a:rPr>
              <a:t>Organizations</a:t>
            </a:r>
          </a:p>
        </p:txBody>
      </p:sp>
      <p:pic>
        <p:nvPicPr>
          <p:cNvPr id="6" name="Content Placeholder 5">
            <a:extLst>
              <a:ext uri="{FF2B5EF4-FFF2-40B4-BE49-F238E27FC236}">
                <a16:creationId xmlns:a16="http://schemas.microsoft.com/office/drawing/2014/main" id="{4EBB9C39-266B-0F4C-9180-F20A25072486}"/>
              </a:ext>
            </a:extLst>
          </p:cNvPr>
          <p:cNvPicPr>
            <a:picLocks noGrp="1" noChangeAspect="1"/>
          </p:cNvPicPr>
          <p:nvPr>
            <p:ph idx="1"/>
          </p:nvPr>
        </p:nvPicPr>
        <p:blipFill>
          <a:blip r:embed="rId4"/>
          <a:stretch>
            <a:fillRect/>
          </a:stretch>
        </p:blipFill>
        <p:spPr>
          <a:xfrm>
            <a:off x="1109654" y="2331434"/>
            <a:ext cx="1691693" cy="1691693"/>
          </a:xfrm>
          <a:prstGeom prst="rect">
            <a:avLst/>
          </a:prstGeom>
        </p:spPr>
      </p:pic>
      <p:pic>
        <p:nvPicPr>
          <p:cNvPr id="7" name="Picture 6">
            <a:extLst>
              <a:ext uri="{FF2B5EF4-FFF2-40B4-BE49-F238E27FC236}">
                <a16:creationId xmlns:a16="http://schemas.microsoft.com/office/drawing/2014/main" id="{C4957035-8198-A94F-AC79-C998D9D0833A}"/>
              </a:ext>
            </a:extLst>
          </p:cNvPr>
          <p:cNvPicPr>
            <a:picLocks noChangeAspect="1"/>
          </p:cNvPicPr>
          <p:nvPr/>
        </p:nvPicPr>
        <p:blipFill>
          <a:blip r:embed="rId5"/>
          <a:stretch>
            <a:fillRect/>
          </a:stretch>
        </p:blipFill>
        <p:spPr>
          <a:xfrm>
            <a:off x="3079692" y="2667000"/>
            <a:ext cx="2225094" cy="1186717"/>
          </a:xfrm>
          <a:prstGeom prst="rect">
            <a:avLst/>
          </a:prstGeom>
        </p:spPr>
      </p:pic>
      <p:pic>
        <p:nvPicPr>
          <p:cNvPr id="8" name="Picture 7">
            <a:extLst>
              <a:ext uri="{FF2B5EF4-FFF2-40B4-BE49-F238E27FC236}">
                <a16:creationId xmlns:a16="http://schemas.microsoft.com/office/drawing/2014/main" id="{DF2A1307-7953-8C49-8FFD-946966405B12}"/>
              </a:ext>
            </a:extLst>
          </p:cNvPr>
          <p:cNvPicPr>
            <a:picLocks noChangeAspect="1"/>
          </p:cNvPicPr>
          <p:nvPr/>
        </p:nvPicPr>
        <p:blipFill>
          <a:blip r:embed="rId6"/>
          <a:stretch>
            <a:fillRect/>
          </a:stretch>
        </p:blipFill>
        <p:spPr>
          <a:xfrm>
            <a:off x="892567" y="3671208"/>
            <a:ext cx="2125868" cy="977900"/>
          </a:xfrm>
          <a:prstGeom prst="rect">
            <a:avLst/>
          </a:prstGeom>
        </p:spPr>
      </p:pic>
      <p:pic>
        <p:nvPicPr>
          <p:cNvPr id="9" name="Picture 8">
            <a:extLst>
              <a:ext uri="{FF2B5EF4-FFF2-40B4-BE49-F238E27FC236}">
                <a16:creationId xmlns:a16="http://schemas.microsoft.com/office/drawing/2014/main" id="{B46119F3-4BAE-2C4B-A72D-D093BA6828F7}"/>
              </a:ext>
            </a:extLst>
          </p:cNvPr>
          <p:cNvPicPr>
            <a:picLocks noChangeAspect="1"/>
          </p:cNvPicPr>
          <p:nvPr/>
        </p:nvPicPr>
        <p:blipFill>
          <a:blip r:embed="rId7"/>
          <a:stretch>
            <a:fillRect/>
          </a:stretch>
        </p:blipFill>
        <p:spPr>
          <a:xfrm>
            <a:off x="3516086" y="3886200"/>
            <a:ext cx="1360714" cy="304800"/>
          </a:xfrm>
          <a:prstGeom prst="rect">
            <a:avLst/>
          </a:prstGeom>
        </p:spPr>
      </p:pic>
      <p:pic>
        <p:nvPicPr>
          <p:cNvPr id="10" name="Picture 9">
            <a:extLst>
              <a:ext uri="{FF2B5EF4-FFF2-40B4-BE49-F238E27FC236}">
                <a16:creationId xmlns:a16="http://schemas.microsoft.com/office/drawing/2014/main" id="{5092E9F5-F2FD-354F-9A82-880F945F6A91}"/>
              </a:ext>
            </a:extLst>
          </p:cNvPr>
          <p:cNvPicPr>
            <a:picLocks noChangeAspect="1"/>
          </p:cNvPicPr>
          <p:nvPr/>
        </p:nvPicPr>
        <p:blipFill>
          <a:blip r:embed="rId8"/>
          <a:stretch>
            <a:fillRect/>
          </a:stretch>
        </p:blipFill>
        <p:spPr>
          <a:xfrm>
            <a:off x="3151054" y="4592786"/>
            <a:ext cx="2082369" cy="333179"/>
          </a:xfrm>
          <a:prstGeom prst="rect">
            <a:avLst/>
          </a:prstGeom>
        </p:spPr>
      </p:pic>
      <p:pic>
        <p:nvPicPr>
          <p:cNvPr id="12" name="Picture 11">
            <a:extLst>
              <a:ext uri="{FF2B5EF4-FFF2-40B4-BE49-F238E27FC236}">
                <a16:creationId xmlns:a16="http://schemas.microsoft.com/office/drawing/2014/main" id="{2B4A5EEA-1539-9F40-8894-2B58B2035972}"/>
              </a:ext>
            </a:extLst>
          </p:cNvPr>
          <p:cNvPicPr>
            <a:picLocks noChangeAspect="1"/>
          </p:cNvPicPr>
          <p:nvPr/>
        </p:nvPicPr>
        <p:blipFill>
          <a:blip r:embed="rId9"/>
          <a:stretch>
            <a:fillRect/>
          </a:stretch>
        </p:blipFill>
        <p:spPr>
          <a:xfrm>
            <a:off x="5586443" y="4209017"/>
            <a:ext cx="1270000" cy="330200"/>
          </a:xfrm>
          <a:prstGeom prst="rect">
            <a:avLst/>
          </a:prstGeom>
        </p:spPr>
      </p:pic>
      <p:pic>
        <p:nvPicPr>
          <p:cNvPr id="13" name="Picture 12">
            <a:extLst>
              <a:ext uri="{FF2B5EF4-FFF2-40B4-BE49-F238E27FC236}">
                <a16:creationId xmlns:a16="http://schemas.microsoft.com/office/drawing/2014/main" id="{7E15C435-5C38-2F40-B2ED-C2EFE6FF5F4E}"/>
              </a:ext>
            </a:extLst>
          </p:cNvPr>
          <p:cNvPicPr>
            <a:picLocks noChangeAspect="1"/>
          </p:cNvPicPr>
          <p:nvPr/>
        </p:nvPicPr>
        <p:blipFill>
          <a:blip r:embed="rId10"/>
          <a:stretch>
            <a:fillRect/>
          </a:stretch>
        </p:blipFill>
        <p:spPr>
          <a:xfrm>
            <a:off x="5586443" y="2548631"/>
            <a:ext cx="1257300" cy="1257300"/>
          </a:xfrm>
          <a:prstGeom prst="rect">
            <a:avLst/>
          </a:prstGeom>
        </p:spPr>
      </p:pic>
    </p:spTree>
    <p:extLst>
      <p:ext uri="{BB962C8B-B14F-4D97-AF65-F5344CB8AC3E}">
        <p14:creationId xmlns:p14="http://schemas.microsoft.com/office/powerpoint/2010/main" val="3778045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1"/>
            <a:ext cx="3215693" cy="1761340"/>
          </a:xfrm>
          <a:prstGeom prst="rect">
            <a:avLst/>
          </a:prstGeom>
        </p:spPr>
      </p:pic>
      <p:sp>
        <p:nvSpPr>
          <p:cNvPr id="2" name="Title 1"/>
          <p:cNvSpPr>
            <a:spLocks noGrp="1"/>
          </p:cNvSpPr>
          <p:nvPr>
            <p:ph type="title"/>
          </p:nvPr>
        </p:nvSpPr>
        <p:spPr>
          <a:xfrm>
            <a:off x="489857" y="434577"/>
            <a:ext cx="7620000" cy="1143000"/>
          </a:xfrm>
        </p:spPr>
        <p:txBody>
          <a:bodyPr/>
          <a:lstStyle/>
          <a:p>
            <a:r>
              <a:rPr lang="en-US" dirty="0">
                <a:solidFill>
                  <a:srgbClr val="C00000"/>
                </a:solidFill>
              </a:rPr>
              <a:t>Open Source</a:t>
            </a:r>
          </a:p>
        </p:txBody>
      </p:sp>
      <p:pic>
        <p:nvPicPr>
          <p:cNvPr id="13" name="Picture 12">
            <a:extLst>
              <a:ext uri="{FF2B5EF4-FFF2-40B4-BE49-F238E27FC236}">
                <a16:creationId xmlns:a16="http://schemas.microsoft.com/office/drawing/2014/main" id="{EEBCEA9F-9448-4A44-8581-F37D9BC3E35E}"/>
              </a:ext>
            </a:extLst>
          </p:cNvPr>
          <p:cNvPicPr>
            <a:picLocks noChangeAspect="1"/>
          </p:cNvPicPr>
          <p:nvPr/>
        </p:nvPicPr>
        <p:blipFill>
          <a:blip r:embed="rId4"/>
          <a:stretch>
            <a:fillRect/>
          </a:stretch>
        </p:blipFill>
        <p:spPr>
          <a:xfrm>
            <a:off x="489857" y="1761341"/>
            <a:ext cx="3810000" cy="1993900"/>
          </a:xfrm>
          <a:prstGeom prst="rect">
            <a:avLst/>
          </a:prstGeom>
        </p:spPr>
      </p:pic>
      <p:pic>
        <p:nvPicPr>
          <p:cNvPr id="14" name="Picture 13">
            <a:extLst>
              <a:ext uri="{FF2B5EF4-FFF2-40B4-BE49-F238E27FC236}">
                <a16:creationId xmlns:a16="http://schemas.microsoft.com/office/drawing/2014/main" id="{32B956F2-EC51-1745-9C4A-EE21FD6E4CDB}"/>
              </a:ext>
            </a:extLst>
          </p:cNvPr>
          <p:cNvPicPr>
            <a:picLocks noChangeAspect="1"/>
          </p:cNvPicPr>
          <p:nvPr/>
        </p:nvPicPr>
        <p:blipFill>
          <a:blip r:embed="rId5"/>
          <a:stretch>
            <a:fillRect/>
          </a:stretch>
        </p:blipFill>
        <p:spPr>
          <a:xfrm>
            <a:off x="990600" y="3755241"/>
            <a:ext cx="1625600" cy="1993900"/>
          </a:xfrm>
          <a:prstGeom prst="rect">
            <a:avLst/>
          </a:prstGeom>
        </p:spPr>
      </p:pic>
      <p:pic>
        <p:nvPicPr>
          <p:cNvPr id="15" name="Picture 14">
            <a:extLst>
              <a:ext uri="{FF2B5EF4-FFF2-40B4-BE49-F238E27FC236}">
                <a16:creationId xmlns:a16="http://schemas.microsoft.com/office/drawing/2014/main" id="{027AC207-740B-504E-BD80-D664A05B9B12}"/>
              </a:ext>
            </a:extLst>
          </p:cNvPr>
          <p:cNvPicPr>
            <a:picLocks noChangeAspect="1"/>
          </p:cNvPicPr>
          <p:nvPr/>
        </p:nvPicPr>
        <p:blipFill>
          <a:blip r:embed="rId6"/>
          <a:stretch>
            <a:fillRect/>
          </a:stretch>
        </p:blipFill>
        <p:spPr>
          <a:xfrm>
            <a:off x="5449500" y="2142341"/>
            <a:ext cx="1270000" cy="1612900"/>
          </a:xfrm>
          <a:prstGeom prst="rect">
            <a:avLst/>
          </a:prstGeom>
        </p:spPr>
      </p:pic>
      <p:pic>
        <p:nvPicPr>
          <p:cNvPr id="16" name="Picture 15">
            <a:extLst>
              <a:ext uri="{FF2B5EF4-FFF2-40B4-BE49-F238E27FC236}">
                <a16:creationId xmlns:a16="http://schemas.microsoft.com/office/drawing/2014/main" id="{7F2F83D0-0EE2-7344-BA87-84DA56723491}"/>
              </a:ext>
            </a:extLst>
          </p:cNvPr>
          <p:cNvPicPr>
            <a:picLocks noChangeAspect="1"/>
          </p:cNvPicPr>
          <p:nvPr/>
        </p:nvPicPr>
        <p:blipFill>
          <a:blip r:embed="rId7"/>
          <a:stretch>
            <a:fillRect/>
          </a:stretch>
        </p:blipFill>
        <p:spPr>
          <a:xfrm>
            <a:off x="3116943" y="3258746"/>
            <a:ext cx="5217688" cy="2030581"/>
          </a:xfrm>
          <a:prstGeom prst="rect">
            <a:avLst/>
          </a:prstGeom>
        </p:spPr>
      </p:pic>
      <p:pic>
        <p:nvPicPr>
          <p:cNvPr id="17" name="Picture 16">
            <a:extLst>
              <a:ext uri="{FF2B5EF4-FFF2-40B4-BE49-F238E27FC236}">
                <a16:creationId xmlns:a16="http://schemas.microsoft.com/office/drawing/2014/main" id="{F01891F1-17BF-F749-A9D6-5312A09E3A5A}"/>
              </a:ext>
            </a:extLst>
          </p:cNvPr>
          <p:cNvPicPr>
            <a:picLocks noChangeAspect="1"/>
          </p:cNvPicPr>
          <p:nvPr/>
        </p:nvPicPr>
        <p:blipFill>
          <a:blip r:embed="rId8"/>
          <a:stretch>
            <a:fillRect/>
          </a:stretch>
        </p:blipFill>
        <p:spPr>
          <a:xfrm>
            <a:off x="5507249" y="4907648"/>
            <a:ext cx="1154502" cy="1057524"/>
          </a:xfrm>
          <a:prstGeom prst="rect">
            <a:avLst/>
          </a:prstGeom>
        </p:spPr>
      </p:pic>
    </p:spTree>
    <p:extLst>
      <p:ext uri="{BB962C8B-B14F-4D97-AF65-F5344CB8AC3E}">
        <p14:creationId xmlns:p14="http://schemas.microsoft.com/office/powerpoint/2010/main" val="3284476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0107" y="-8740"/>
            <a:ext cx="3215693" cy="1761340"/>
          </a:xfrm>
          <a:prstGeom prst="rect">
            <a:avLst/>
          </a:prstGeom>
        </p:spPr>
      </p:pic>
      <p:sp>
        <p:nvSpPr>
          <p:cNvPr id="2" name="Title 1"/>
          <p:cNvSpPr>
            <a:spLocks noGrp="1"/>
          </p:cNvSpPr>
          <p:nvPr>
            <p:ph type="title"/>
          </p:nvPr>
        </p:nvSpPr>
        <p:spPr>
          <a:xfrm>
            <a:off x="548693" y="457200"/>
            <a:ext cx="7620000" cy="1143000"/>
          </a:xfrm>
        </p:spPr>
        <p:txBody>
          <a:bodyPr/>
          <a:lstStyle/>
          <a:p>
            <a:r>
              <a:rPr lang="en-US" dirty="0">
                <a:solidFill>
                  <a:srgbClr val="C00000"/>
                </a:solidFill>
              </a:rPr>
              <a:t>Some </a:t>
            </a:r>
            <a:r>
              <a:rPr lang="en-US" dirty="0" err="1">
                <a:solidFill>
                  <a:srgbClr val="C00000"/>
                </a:solidFill>
              </a:rPr>
              <a:t>twitteratis</a:t>
            </a:r>
            <a:endParaRPr lang="en-US" dirty="0">
              <a:solidFill>
                <a:srgbClr val="C00000"/>
              </a:solidFill>
            </a:endParaRPr>
          </a:p>
        </p:txBody>
      </p:sp>
      <p:sp>
        <p:nvSpPr>
          <p:cNvPr id="3" name="Content Placeholder 2"/>
          <p:cNvSpPr>
            <a:spLocks noGrp="1"/>
          </p:cNvSpPr>
          <p:nvPr>
            <p:ph idx="1"/>
          </p:nvPr>
        </p:nvSpPr>
        <p:spPr>
          <a:xfrm>
            <a:off x="381000" y="1782123"/>
            <a:ext cx="7620000" cy="4800600"/>
          </a:xfrm>
        </p:spPr>
        <p:txBody>
          <a:bodyPr/>
          <a:lstStyle/>
          <a:p>
            <a:pPr lvl="1"/>
            <a:endParaRPr lang="en-US" dirty="0">
              <a:hlinkClick r:id="rId4"/>
            </a:endParaRPr>
          </a:p>
          <a:p>
            <a:pPr lvl="1"/>
            <a:r>
              <a:rPr lang="en-US" dirty="0">
                <a:hlinkClick r:id="rId4"/>
              </a:rPr>
              <a:t>https://twitter.com/reshmasaujani</a:t>
            </a:r>
            <a:endParaRPr lang="en-US" dirty="0"/>
          </a:p>
          <a:p>
            <a:pPr lvl="1"/>
            <a:r>
              <a:rPr lang="en-US" dirty="0">
                <a:hlinkClick r:id="rId5"/>
              </a:rPr>
              <a:t>https://twitter.com/geekgirlweb</a:t>
            </a:r>
            <a:endParaRPr lang="en-US" dirty="0"/>
          </a:p>
          <a:p>
            <a:pPr lvl="1"/>
            <a:r>
              <a:rPr lang="en-US" dirty="0">
                <a:hlinkClick r:id="rId6"/>
              </a:rPr>
              <a:t>https://twitter.com/nehanarkhede</a:t>
            </a:r>
            <a:endParaRPr lang="en-US" dirty="0"/>
          </a:p>
          <a:p>
            <a:pPr lvl="1"/>
            <a:r>
              <a:rPr lang="en-US" dirty="0">
                <a:hlinkClick r:id="rId7"/>
              </a:rPr>
              <a:t>https://twitter.com/mrogati</a:t>
            </a:r>
            <a:endParaRPr lang="en-US" dirty="0"/>
          </a:p>
          <a:p>
            <a:pPr lvl="1"/>
            <a:r>
              <a:rPr lang="en-US" dirty="0">
                <a:hlinkClick r:id="rId8"/>
              </a:rPr>
              <a:t>https://twitter.com/jeresig</a:t>
            </a:r>
            <a:endParaRPr lang="en-US" dirty="0"/>
          </a:p>
          <a:p>
            <a:pPr lvl="1"/>
            <a:r>
              <a:rPr lang="en-US" dirty="0">
                <a:hlinkClick r:id="rId9"/>
              </a:rPr>
              <a:t>https://</a:t>
            </a:r>
            <a:r>
              <a:rPr lang="en-US" dirty="0" err="1">
                <a:hlinkClick r:id="rId9"/>
              </a:rPr>
              <a:t>twitter.com</a:t>
            </a:r>
            <a:r>
              <a:rPr lang="en-US" dirty="0">
                <a:hlinkClick r:id="rId9"/>
              </a:rPr>
              <a:t>/6Gems</a:t>
            </a:r>
            <a:endParaRPr lang="en-US" dirty="0"/>
          </a:p>
          <a:p>
            <a:pPr lvl="1"/>
            <a:r>
              <a:rPr lang="en-US" dirty="0">
                <a:hlinkClick r:id="rId10"/>
              </a:rPr>
              <a:t>https://twitter.com/triketora</a:t>
            </a:r>
            <a:endParaRPr lang="en-US" dirty="0"/>
          </a:p>
          <a:p>
            <a:pPr lvl="1"/>
            <a:r>
              <a:rPr lang="en-US" dirty="0">
                <a:hlinkClick r:id="rId11"/>
              </a:rPr>
              <a:t>https://twitter.com/venikunche</a:t>
            </a:r>
            <a:endParaRPr lang="en-US" dirty="0"/>
          </a:p>
          <a:p>
            <a:pPr lvl="1"/>
            <a:r>
              <a:rPr lang="en-US" dirty="0">
                <a:hlinkClick r:id="rId12"/>
              </a:rPr>
              <a:t>https://</a:t>
            </a:r>
            <a:r>
              <a:rPr lang="en-US" dirty="0" err="1">
                <a:hlinkClick r:id="rId12"/>
              </a:rPr>
              <a:t>twitter.com</a:t>
            </a:r>
            <a:r>
              <a:rPr lang="en-US" dirty="0">
                <a:hlinkClick r:id="rId12"/>
              </a:rPr>
              <a:t>/</a:t>
            </a:r>
            <a:r>
              <a:rPr lang="en-US" dirty="0" err="1">
                <a:hlinkClick r:id="rId12"/>
              </a:rPr>
              <a:t>karpathy</a:t>
            </a:r>
            <a:endParaRPr lang="en-US" dirty="0"/>
          </a:p>
          <a:p>
            <a:pPr marL="411480" lvl="1" indent="0">
              <a:buNone/>
            </a:pPr>
            <a:endParaRPr lang="en-US" dirty="0"/>
          </a:p>
          <a:p>
            <a:pPr marL="411480" lvl="1" indent="0">
              <a:buNone/>
            </a:pPr>
            <a:r>
              <a:rPr lang="en-US" dirty="0"/>
              <a:t>.. Many more! Look around, find your interests!</a:t>
            </a:r>
          </a:p>
          <a:p>
            <a:pPr lvl="1"/>
            <a:endParaRPr lang="en-US" dirty="0"/>
          </a:p>
        </p:txBody>
      </p:sp>
    </p:spTree>
    <p:extLst>
      <p:ext uri="{BB962C8B-B14F-4D97-AF65-F5344CB8AC3E}">
        <p14:creationId xmlns:p14="http://schemas.microsoft.com/office/powerpoint/2010/main" val="3382233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93FE-4FF0-FB41-BCD8-B7903955564B}"/>
              </a:ext>
            </a:extLst>
          </p:cNvPr>
          <p:cNvSpPr>
            <a:spLocks noGrp="1"/>
          </p:cNvSpPr>
          <p:nvPr>
            <p:ph type="title"/>
          </p:nvPr>
        </p:nvSpPr>
        <p:spPr/>
        <p:txBody>
          <a:bodyPr/>
          <a:lstStyle/>
          <a:p>
            <a:r>
              <a:rPr lang="en-US" dirty="0">
                <a:solidFill>
                  <a:srgbClr val="C00000"/>
                </a:solidFill>
              </a:rPr>
              <a:t>Resources</a:t>
            </a:r>
          </a:p>
        </p:txBody>
      </p:sp>
      <p:pic>
        <p:nvPicPr>
          <p:cNvPr id="4" name="Picture 3">
            <a:extLst>
              <a:ext uri="{FF2B5EF4-FFF2-40B4-BE49-F238E27FC236}">
                <a16:creationId xmlns:a16="http://schemas.microsoft.com/office/drawing/2014/main" id="{8135918B-8039-BC49-B2A2-F9F1B6014D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0"/>
            <a:ext cx="3215693" cy="1761340"/>
          </a:xfrm>
          <a:prstGeom prst="rect">
            <a:avLst/>
          </a:prstGeom>
        </p:spPr>
      </p:pic>
      <p:pic>
        <p:nvPicPr>
          <p:cNvPr id="5" name="Picture 4">
            <a:extLst>
              <a:ext uri="{FF2B5EF4-FFF2-40B4-BE49-F238E27FC236}">
                <a16:creationId xmlns:a16="http://schemas.microsoft.com/office/drawing/2014/main" id="{2C8F0C7A-BDDB-244E-B4FC-5738A8664048}"/>
              </a:ext>
            </a:extLst>
          </p:cNvPr>
          <p:cNvPicPr>
            <a:picLocks noChangeAspect="1"/>
          </p:cNvPicPr>
          <p:nvPr/>
        </p:nvPicPr>
        <p:blipFill>
          <a:blip r:embed="rId4"/>
          <a:stretch>
            <a:fillRect/>
          </a:stretch>
        </p:blipFill>
        <p:spPr>
          <a:xfrm>
            <a:off x="1066799" y="1766783"/>
            <a:ext cx="2082369" cy="333179"/>
          </a:xfrm>
          <a:prstGeom prst="rect">
            <a:avLst/>
          </a:prstGeom>
        </p:spPr>
      </p:pic>
      <p:pic>
        <p:nvPicPr>
          <p:cNvPr id="6" name="Picture 5">
            <a:extLst>
              <a:ext uri="{FF2B5EF4-FFF2-40B4-BE49-F238E27FC236}">
                <a16:creationId xmlns:a16="http://schemas.microsoft.com/office/drawing/2014/main" id="{9956431D-0FCF-564D-9A07-70E255F2EFBE}"/>
              </a:ext>
            </a:extLst>
          </p:cNvPr>
          <p:cNvPicPr>
            <a:picLocks noChangeAspect="1"/>
          </p:cNvPicPr>
          <p:nvPr/>
        </p:nvPicPr>
        <p:blipFill>
          <a:blip r:embed="rId5"/>
          <a:stretch>
            <a:fillRect/>
          </a:stretch>
        </p:blipFill>
        <p:spPr>
          <a:xfrm>
            <a:off x="1435501" y="2122383"/>
            <a:ext cx="1735438" cy="1735438"/>
          </a:xfrm>
          <a:prstGeom prst="rect">
            <a:avLst/>
          </a:prstGeom>
        </p:spPr>
      </p:pic>
      <p:pic>
        <p:nvPicPr>
          <p:cNvPr id="11" name="Picture 10">
            <a:extLst>
              <a:ext uri="{FF2B5EF4-FFF2-40B4-BE49-F238E27FC236}">
                <a16:creationId xmlns:a16="http://schemas.microsoft.com/office/drawing/2014/main" id="{90295651-1AF6-9042-A4FE-1FEDDFB5D8CD}"/>
              </a:ext>
            </a:extLst>
          </p:cNvPr>
          <p:cNvPicPr>
            <a:picLocks noChangeAspect="1"/>
          </p:cNvPicPr>
          <p:nvPr/>
        </p:nvPicPr>
        <p:blipFill>
          <a:blip r:embed="rId6"/>
          <a:stretch>
            <a:fillRect/>
          </a:stretch>
        </p:blipFill>
        <p:spPr>
          <a:xfrm>
            <a:off x="4978400" y="1504361"/>
            <a:ext cx="1625600" cy="1625600"/>
          </a:xfrm>
          <a:prstGeom prst="rect">
            <a:avLst/>
          </a:prstGeom>
        </p:spPr>
      </p:pic>
      <p:pic>
        <p:nvPicPr>
          <p:cNvPr id="12" name="Picture 11">
            <a:extLst>
              <a:ext uri="{FF2B5EF4-FFF2-40B4-BE49-F238E27FC236}">
                <a16:creationId xmlns:a16="http://schemas.microsoft.com/office/drawing/2014/main" id="{A7CA924B-56AA-DC4B-A31D-F871B4A8F3D1}"/>
              </a:ext>
            </a:extLst>
          </p:cNvPr>
          <p:cNvPicPr>
            <a:picLocks noChangeAspect="1"/>
          </p:cNvPicPr>
          <p:nvPr/>
        </p:nvPicPr>
        <p:blipFill>
          <a:blip r:embed="rId7"/>
          <a:stretch>
            <a:fillRect/>
          </a:stretch>
        </p:blipFill>
        <p:spPr>
          <a:xfrm>
            <a:off x="3413707" y="1675947"/>
            <a:ext cx="1422400" cy="1422400"/>
          </a:xfrm>
          <a:prstGeom prst="rect">
            <a:avLst/>
          </a:prstGeom>
        </p:spPr>
      </p:pic>
      <p:sp>
        <p:nvSpPr>
          <p:cNvPr id="13" name="TextBox 12">
            <a:extLst>
              <a:ext uri="{FF2B5EF4-FFF2-40B4-BE49-F238E27FC236}">
                <a16:creationId xmlns:a16="http://schemas.microsoft.com/office/drawing/2014/main" id="{056C9A46-8F9C-9243-85C8-B833D35716C4}"/>
              </a:ext>
            </a:extLst>
          </p:cNvPr>
          <p:cNvSpPr txBox="1"/>
          <p:nvPr/>
        </p:nvSpPr>
        <p:spPr>
          <a:xfrm>
            <a:off x="2391075" y="3821668"/>
            <a:ext cx="3704925" cy="369332"/>
          </a:xfrm>
          <a:prstGeom prst="rect">
            <a:avLst/>
          </a:prstGeom>
          <a:noFill/>
        </p:spPr>
        <p:txBody>
          <a:bodyPr wrap="none" rtlCol="0">
            <a:spAutoFit/>
          </a:bodyPr>
          <a:lstStyle/>
          <a:p>
            <a:r>
              <a:rPr lang="en-US" dirty="0"/>
              <a:t>https://</a:t>
            </a:r>
            <a:r>
              <a:rPr lang="en-US" dirty="0" err="1"/>
              <a:t>medium.com</a:t>
            </a:r>
            <a:r>
              <a:rPr lang="en-US" dirty="0"/>
              <a:t>/</a:t>
            </a:r>
            <a:r>
              <a:rPr lang="en-US" dirty="0" err="1"/>
              <a:t>netflix-techblog</a:t>
            </a:r>
            <a:endParaRPr lang="en-US" dirty="0"/>
          </a:p>
        </p:txBody>
      </p:sp>
      <p:sp>
        <p:nvSpPr>
          <p:cNvPr id="14" name="Rectangle 13">
            <a:extLst>
              <a:ext uri="{FF2B5EF4-FFF2-40B4-BE49-F238E27FC236}">
                <a16:creationId xmlns:a16="http://schemas.microsoft.com/office/drawing/2014/main" id="{41630607-CE56-674B-AC89-CEB69FF79B0C}"/>
              </a:ext>
            </a:extLst>
          </p:cNvPr>
          <p:cNvSpPr/>
          <p:nvPr/>
        </p:nvSpPr>
        <p:spPr>
          <a:xfrm>
            <a:off x="2414737" y="4193234"/>
            <a:ext cx="3768147" cy="369332"/>
          </a:xfrm>
          <a:prstGeom prst="rect">
            <a:avLst/>
          </a:prstGeom>
        </p:spPr>
        <p:txBody>
          <a:bodyPr wrap="none">
            <a:spAutoFit/>
          </a:bodyPr>
          <a:lstStyle/>
          <a:p>
            <a:r>
              <a:rPr lang="en-US" dirty="0"/>
              <a:t>https://</a:t>
            </a:r>
            <a:r>
              <a:rPr lang="en-US" dirty="0" err="1"/>
              <a:t>engineering.linkedin.com</a:t>
            </a:r>
            <a:r>
              <a:rPr lang="en-US" dirty="0"/>
              <a:t>/blog</a:t>
            </a:r>
          </a:p>
        </p:txBody>
      </p:sp>
      <p:sp>
        <p:nvSpPr>
          <p:cNvPr id="15" name="Rectangle 14">
            <a:extLst>
              <a:ext uri="{FF2B5EF4-FFF2-40B4-BE49-F238E27FC236}">
                <a16:creationId xmlns:a16="http://schemas.microsoft.com/office/drawing/2014/main" id="{2DB8F4EE-EC82-7D40-A752-F9105E15189F}"/>
              </a:ext>
            </a:extLst>
          </p:cNvPr>
          <p:cNvSpPr/>
          <p:nvPr/>
        </p:nvSpPr>
        <p:spPr>
          <a:xfrm>
            <a:off x="2438400" y="4572000"/>
            <a:ext cx="3303533" cy="369332"/>
          </a:xfrm>
          <a:prstGeom prst="rect">
            <a:avLst/>
          </a:prstGeom>
        </p:spPr>
        <p:txBody>
          <a:bodyPr wrap="none">
            <a:spAutoFit/>
          </a:bodyPr>
          <a:lstStyle/>
          <a:p>
            <a:r>
              <a:rPr lang="en-US" dirty="0"/>
              <a:t>https://</a:t>
            </a:r>
            <a:r>
              <a:rPr lang="en-US" dirty="0" err="1"/>
              <a:t>www.mongodb.com</a:t>
            </a:r>
            <a:r>
              <a:rPr lang="en-US" dirty="0"/>
              <a:t>/blog</a:t>
            </a:r>
          </a:p>
        </p:txBody>
      </p:sp>
      <p:sp>
        <p:nvSpPr>
          <p:cNvPr id="16" name="Rectangle 15">
            <a:extLst>
              <a:ext uri="{FF2B5EF4-FFF2-40B4-BE49-F238E27FC236}">
                <a16:creationId xmlns:a16="http://schemas.microsoft.com/office/drawing/2014/main" id="{446D2691-7A32-4748-96C4-0C980FB6A889}"/>
              </a:ext>
            </a:extLst>
          </p:cNvPr>
          <p:cNvSpPr/>
          <p:nvPr/>
        </p:nvSpPr>
        <p:spPr>
          <a:xfrm>
            <a:off x="2438400" y="4984307"/>
            <a:ext cx="3122521" cy="369332"/>
          </a:xfrm>
          <a:prstGeom prst="rect">
            <a:avLst/>
          </a:prstGeom>
        </p:spPr>
        <p:txBody>
          <a:bodyPr wrap="none">
            <a:spAutoFit/>
          </a:bodyPr>
          <a:lstStyle/>
          <a:p>
            <a:r>
              <a:rPr lang="en-US" dirty="0"/>
              <a:t>https://</a:t>
            </a:r>
            <a:r>
              <a:rPr lang="en-US" dirty="0" err="1"/>
              <a:t>blog.codinghorror.com</a:t>
            </a:r>
            <a:r>
              <a:rPr lang="en-US" dirty="0"/>
              <a:t>/</a:t>
            </a:r>
          </a:p>
        </p:txBody>
      </p:sp>
    </p:spTree>
    <p:extLst>
      <p:ext uri="{BB962C8B-B14F-4D97-AF65-F5344CB8AC3E}">
        <p14:creationId xmlns:p14="http://schemas.microsoft.com/office/powerpoint/2010/main" val="326619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93FE-4FF0-FB41-BCD8-B7903955564B}"/>
              </a:ext>
            </a:extLst>
          </p:cNvPr>
          <p:cNvSpPr>
            <a:spLocks noGrp="1"/>
          </p:cNvSpPr>
          <p:nvPr>
            <p:ph type="title"/>
          </p:nvPr>
        </p:nvSpPr>
        <p:spPr/>
        <p:txBody>
          <a:bodyPr/>
          <a:lstStyle/>
          <a:p>
            <a:r>
              <a:rPr lang="en-US" dirty="0">
                <a:solidFill>
                  <a:srgbClr val="C00000"/>
                </a:solidFill>
              </a:rPr>
              <a:t>Conferences</a:t>
            </a:r>
          </a:p>
        </p:txBody>
      </p:sp>
      <p:sp>
        <p:nvSpPr>
          <p:cNvPr id="3" name="Content Placeholder 2">
            <a:extLst>
              <a:ext uri="{FF2B5EF4-FFF2-40B4-BE49-F238E27FC236}">
                <a16:creationId xmlns:a16="http://schemas.microsoft.com/office/drawing/2014/main" id="{08179ED9-92CB-9D4C-8A61-0847D84E6A09}"/>
              </a:ext>
            </a:extLst>
          </p:cNvPr>
          <p:cNvSpPr>
            <a:spLocks noGrp="1"/>
          </p:cNvSpPr>
          <p:nvPr>
            <p:ph idx="1"/>
          </p:nvPr>
        </p:nvSpPr>
        <p:spPr/>
        <p:txBody>
          <a:bodyPr>
            <a:normAutofit/>
          </a:bodyPr>
          <a:lstStyle/>
          <a:p>
            <a:pPr marL="114300" indent="0">
              <a:buNone/>
            </a:pPr>
            <a:r>
              <a:rPr lang="en-IN" b="1" dirty="0"/>
              <a:t>     </a:t>
            </a:r>
          </a:p>
          <a:p>
            <a:pPr marL="114300" indent="0">
              <a:buNone/>
            </a:pPr>
            <a:r>
              <a:rPr lang="en-IN" b="1" dirty="0"/>
              <a:t>     </a:t>
            </a:r>
            <a:r>
              <a:rPr lang="en-IN" dirty="0" err="1"/>
              <a:t>PyCon</a:t>
            </a:r>
            <a:r>
              <a:rPr lang="en-IN" dirty="0"/>
              <a:t> - October 12 - 15, 2019				</a:t>
            </a:r>
          </a:p>
          <a:p>
            <a:pPr marL="411480" lvl="1" indent="0">
              <a:buNone/>
            </a:pPr>
            <a:r>
              <a:rPr lang="en-IN" dirty="0"/>
              <a:t>React India - 26</a:t>
            </a:r>
            <a:r>
              <a:rPr lang="en-IN" baseline="30000" dirty="0"/>
              <a:t>th</a:t>
            </a:r>
            <a:r>
              <a:rPr lang="en-IN" dirty="0"/>
              <a:t> – 28</a:t>
            </a:r>
            <a:r>
              <a:rPr lang="en-IN" baseline="30000" dirty="0"/>
              <a:t>th</a:t>
            </a:r>
            <a:r>
              <a:rPr lang="en-IN" dirty="0"/>
              <a:t> September</a:t>
            </a:r>
          </a:p>
          <a:p>
            <a:pPr marL="411480" lvl="1" indent="0">
              <a:buNone/>
            </a:pPr>
            <a:r>
              <a:rPr lang="en-IN" dirty="0" err="1"/>
              <a:t>KubernetesDay</a:t>
            </a:r>
            <a:r>
              <a:rPr lang="en-IN" dirty="0"/>
              <a:t> - March 23 </a:t>
            </a:r>
          </a:p>
          <a:p>
            <a:pPr marL="114300" indent="0">
              <a:buNone/>
            </a:pPr>
            <a:r>
              <a:rPr lang="en-IN" dirty="0"/>
              <a:t>     </a:t>
            </a:r>
            <a:r>
              <a:rPr lang="en-IN" dirty="0" err="1"/>
              <a:t>ReactFoo</a:t>
            </a:r>
            <a:r>
              <a:rPr lang="en-IN" dirty="0"/>
              <a:t> 2019 - 2 March</a:t>
            </a:r>
          </a:p>
          <a:p>
            <a:pPr marL="411480" lvl="1" indent="0">
              <a:buNone/>
            </a:pPr>
            <a:r>
              <a:rPr lang="en-IN" dirty="0" err="1"/>
              <a:t>WiDS</a:t>
            </a:r>
            <a:r>
              <a:rPr lang="en-IN" dirty="0"/>
              <a:t> (Women In Data Science) - 9</a:t>
            </a:r>
            <a:r>
              <a:rPr lang="en-IN" baseline="30000" dirty="0"/>
              <a:t>th</a:t>
            </a:r>
            <a:r>
              <a:rPr lang="en-IN" dirty="0"/>
              <a:t> March</a:t>
            </a:r>
          </a:p>
          <a:p>
            <a:pPr marL="411480" lvl="1" indent="0">
              <a:buNone/>
            </a:pPr>
            <a:r>
              <a:rPr lang="en-IN" dirty="0"/>
              <a:t>GIDS (Great International Developer Summit) - April 22-26</a:t>
            </a:r>
          </a:p>
          <a:p>
            <a:pPr marL="411480" lvl="1" indent="0">
              <a:buNone/>
            </a:pPr>
            <a:r>
              <a:rPr lang="en-IN" dirty="0"/>
              <a:t>GHCI - November (Tentative)</a:t>
            </a:r>
            <a:br>
              <a:rPr lang="en-IN" dirty="0"/>
            </a:br>
            <a:r>
              <a:rPr lang="en-IN" dirty="0" err="1"/>
              <a:t>SciPyIndia</a:t>
            </a:r>
            <a:r>
              <a:rPr lang="en-IN" dirty="0"/>
              <a:t> – November (Tentative)</a:t>
            </a:r>
          </a:p>
          <a:p>
            <a:pPr marL="411480" lvl="1" indent="0">
              <a:buNone/>
            </a:pPr>
            <a:r>
              <a:rPr lang="en-IN" dirty="0" err="1"/>
              <a:t>JSFoo</a:t>
            </a:r>
            <a:r>
              <a:rPr lang="en-IN" dirty="0"/>
              <a:t> 2019 – 27-28 September</a:t>
            </a:r>
          </a:p>
          <a:p>
            <a:pPr marL="411480" lvl="1" indent="0">
              <a:buNone/>
            </a:pPr>
            <a:endParaRPr lang="en-IN" b="1" dirty="0"/>
          </a:p>
          <a:p>
            <a:pPr marL="411480" lvl="1" indent="0">
              <a:buNone/>
            </a:pPr>
            <a:br>
              <a:rPr lang="en-IN" b="1" dirty="0"/>
            </a:br>
            <a:endParaRPr lang="en-IN" b="1" dirty="0"/>
          </a:p>
          <a:p>
            <a:pPr lvl="1"/>
            <a:endParaRPr lang="en-IN" b="1" dirty="0"/>
          </a:p>
          <a:p>
            <a:pPr marL="411480" lvl="1" indent="0">
              <a:buNone/>
            </a:pPr>
            <a:endParaRPr lang="en-IN" b="1" dirty="0"/>
          </a:p>
          <a:p>
            <a:endParaRPr lang="en-US" dirty="0"/>
          </a:p>
        </p:txBody>
      </p:sp>
      <p:pic>
        <p:nvPicPr>
          <p:cNvPr id="4" name="Picture 3">
            <a:extLst>
              <a:ext uri="{FF2B5EF4-FFF2-40B4-BE49-F238E27FC236}">
                <a16:creationId xmlns:a16="http://schemas.microsoft.com/office/drawing/2014/main" id="{8135918B-8039-BC49-B2A2-F9F1B6014D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0"/>
            <a:ext cx="3215693" cy="1761340"/>
          </a:xfrm>
          <a:prstGeom prst="rect">
            <a:avLst/>
          </a:prstGeom>
        </p:spPr>
      </p:pic>
    </p:spTree>
    <p:extLst>
      <p:ext uri="{BB962C8B-B14F-4D97-AF65-F5344CB8AC3E}">
        <p14:creationId xmlns:p14="http://schemas.microsoft.com/office/powerpoint/2010/main" val="2246451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93FE-4FF0-FB41-BCD8-B7903955564B}"/>
              </a:ext>
            </a:extLst>
          </p:cNvPr>
          <p:cNvSpPr>
            <a:spLocks noGrp="1"/>
          </p:cNvSpPr>
          <p:nvPr>
            <p:ph type="title"/>
          </p:nvPr>
        </p:nvSpPr>
        <p:spPr/>
        <p:txBody>
          <a:bodyPr/>
          <a:lstStyle/>
          <a:p>
            <a:r>
              <a:rPr lang="en-US" dirty="0">
                <a:solidFill>
                  <a:srgbClr val="C00000"/>
                </a:solidFill>
              </a:rPr>
              <a:t>Hackathons</a:t>
            </a:r>
          </a:p>
        </p:txBody>
      </p:sp>
      <p:pic>
        <p:nvPicPr>
          <p:cNvPr id="4" name="Picture 3">
            <a:extLst>
              <a:ext uri="{FF2B5EF4-FFF2-40B4-BE49-F238E27FC236}">
                <a16:creationId xmlns:a16="http://schemas.microsoft.com/office/drawing/2014/main" id="{8135918B-8039-BC49-B2A2-F9F1B6014D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0"/>
            <a:ext cx="3215693" cy="1761340"/>
          </a:xfrm>
          <a:prstGeom prst="rect">
            <a:avLst/>
          </a:prstGeom>
        </p:spPr>
      </p:pic>
      <p:pic>
        <p:nvPicPr>
          <p:cNvPr id="5" name="Picture 4">
            <a:extLst>
              <a:ext uri="{FF2B5EF4-FFF2-40B4-BE49-F238E27FC236}">
                <a16:creationId xmlns:a16="http://schemas.microsoft.com/office/drawing/2014/main" id="{D8BE8DE3-EB75-DC42-AA03-705A162CC798}"/>
              </a:ext>
            </a:extLst>
          </p:cNvPr>
          <p:cNvPicPr>
            <a:picLocks noChangeAspect="1"/>
          </p:cNvPicPr>
          <p:nvPr/>
        </p:nvPicPr>
        <p:blipFill>
          <a:blip r:embed="rId4"/>
          <a:stretch>
            <a:fillRect/>
          </a:stretch>
        </p:blipFill>
        <p:spPr>
          <a:xfrm>
            <a:off x="1655914" y="2421480"/>
            <a:ext cx="1282700" cy="1727200"/>
          </a:xfrm>
          <a:prstGeom prst="rect">
            <a:avLst/>
          </a:prstGeom>
        </p:spPr>
      </p:pic>
      <p:pic>
        <p:nvPicPr>
          <p:cNvPr id="13" name="Content Placeholder 12">
            <a:extLst>
              <a:ext uri="{FF2B5EF4-FFF2-40B4-BE49-F238E27FC236}">
                <a16:creationId xmlns:a16="http://schemas.microsoft.com/office/drawing/2014/main" id="{F0068C75-1EF3-EC47-B8A5-14FCC7EFD488}"/>
              </a:ext>
            </a:extLst>
          </p:cNvPr>
          <p:cNvPicPr>
            <a:picLocks noGrp="1" noChangeAspect="1"/>
          </p:cNvPicPr>
          <p:nvPr>
            <p:ph idx="1"/>
          </p:nvPr>
        </p:nvPicPr>
        <p:blipFill>
          <a:blip r:embed="rId5"/>
          <a:stretch>
            <a:fillRect/>
          </a:stretch>
        </p:blipFill>
        <p:spPr>
          <a:xfrm>
            <a:off x="4015524" y="3285080"/>
            <a:ext cx="1270000" cy="1270000"/>
          </a:xfrm>
          <a:prstGeom prst="rect">
            <a:avLst/>
          </a:prstGeom>
        </p:spPr>
      </p:pic>
      <p:pic>
        <p:nvPicPr>
          <p:cNvPr id="9" name="Picture 8">
            <a:extLst>
              <a:ext uri="{FF2B5EF4-FFF2-40B4-BE49-F238E27FC236}">
                <a16:creationId xmlns:a16="http://schemas.microsoft.com/office/drawing/2014/main" id="{D85DAF42-D1C0-1E44-AAF9-BE7D9AE23A72}"/>
              </a:ext>
            </a:extLst>
          </p:cNvPr>
          <p:cNvPicPr>
            <a:picLocks noChangeAspect="1"/>
          </p:cNvPicPr>
          <p:nvPr/>
        </p:nvPicPr>
        <p:blipFill>
          <a:blip r:embed="rId6"/>
          <a:stretch>
            <a:fillRect/>
          </a:stretch>
        </p:blipFill>
        <p:spPr>
          <a:xfrm>
            <a:off x="3695496" y="1753883"/>
            <a:ext cx="1593923" cy="1593923"/>
          </a:xfrm>
          <a:prstGeom prst="rect">
            <a:avLst/>
          </a:prstGeom>
        </p:spPr>
      </p:pic>
      <p:pic>
        <p:nvPicPr>
          <p:cNvPr id="10" name="Picture 9">
            <a:extLst>
              <a:ext uri="{FF2B5EF4-FFF2-40B4-BE49-F238E27FC236}">
                <a16:creationId xmlns:a16="http://schemas.microsoft.com/office/drawing/2014/main" id="{2231BA80-D47D-854F-BC4A-2CC9D744B3A6}"/>
              </a:ext>
            </a:extLst>
          </p:cNvPr>
          <p:cNvPicPr>
            <a:picLocks noChangeAspect="1"/>
          </p:cNvPicPr>
          <p:nvPr/>
        </p:nvPicPr>
        <p:blipFill>
          <a:blip r:embed="rId7"/>
          <a:stretch>
            <a:fillRect/>
          </a:stretch>
        </p:blipFill>
        <p:spPr>
          <a:xfrm>
            <a:off x="1471629" y="4545156"/>
            <a:ext cx="2540000" cy="1270000"/>
          </a:xfrm>
          <a:prstGeom prst="rect">
            <a:avLst/>
          </a:prstGeom>
        </p:spPr>
      </p:pic>
      <p:pic>
        <p:nvPicPr>
          <p:cNvPr id="11" name="Picture 10">
            <a:extLst>
              <a:ext uri="{FF2B5EF4-FFF2-40B4-BE49-F238E27FC236}">
                <a16:creationId xmlns:a16="http://schemas.microsoft.com/office/drawing/2014/main" id="{B680F31C-5445-BB4D-884F-AFC47DE08B7F}"/>
              </a:ext>
            </a:extLst>
          </p:cNvPr>
          <p:cNvPicPr>
            <a:picLocks noChangeAspect="1"/>
          </p:cNvPicPr>
          <p:nvPr/>
        </p:nvPicPr>
        <p:blipFill>
          <a:blip r:embed="rId8"/>
          <a:stretch>
            <a:fillRect/>
          </a:stretch>
        </p:blipFill>
        <p:spPr>
          <a:xfrm>
            <a:off x="4267200" y="3690677"/>
            <a:ext cx="3048000" cy="2616200"/>
          </a:xfrm>
          <a:prstGeom prst="rect">
            <a:avLst/>
          </a:prstGeom>
        </p:spPr>
      </p:pic>
      <p:pic>
        <p:nvPicPr>
          <p:cNvPr id="12" name="Picture 11">
            <a:extLst>
              <a:ext uri="{FF2B5EF4-FFF2-40B4-BE49-F238E27FC236}">
                <a16:creationId xmlns:a16="http://schemas.microsoft.com/office/drawing/2014/main" id="{4046F639-5518-6042-8F86-6BA5EA16B635}"/>
              </a:ext>
            </a:extLst>
          </p:cNvPr>
          <p:cNvPicPr>
            <a:picLocks noChangeAspect="1"/>
          </p:cNvPicPr>
          <p:nvPr/>
        </p:nvPicPr>
        <p:blipFill>
          <a:blip r:embed="rId9"/>
          <a:stretch>
            <a:fillRect/>
          </a:stretch>
        </p:blipFill>
        <p:spPr>
          <a:xfrm>
            <a:off x="5484948" y="2559358"/>
            <a:ext cx="1422400" cy="1422400"/>
          </a:xfrm>
          <a:prstGeom prst="rect">
            <a:avLst/>
          </a:prstGeom>
        </p:spPr>
      </p:pic>
      <p:pic>
        <p:nvPicPr>
          <p:cNvPr id="14" name="Picture 13">
            <a:extLst>
              <a:ext uri="{FF2B5EF4-FFF2-40B4-BE49-F238E27FC236}">
                <a16:creationId xmlns:a16="http://schemas.microsoft.com/office/drawing/2014/main" id="{2BCC01A5-773C-644F-A248-C98BE8AD66DB}"/>
              </a:ext>
            </a:extLst>
          </p:cNvPr>
          <p:cNvPicPr>
            <a:picLocks noChangeAspect="1"/>
          </p:cNvPicPr>
          <p:nvPr/>
        </p:nvPicPr>
        <p:blipFill>
          <a:blip r:embed="rId10"/>
          <a:stretch>
            <a:fillRect/>
          </a:stretch>
        </p:blipFill>
        <p:spPr>
          <a:xfrm>
            <a:off x="1293498" y="1387131"/>
            <a:ext cx="1978608" cy="829460"/>
          </a:xfrm>
          <a:prstGeom prst="rect">
            <a:avLst/>
          </a:prstGeom>
        </p:spPr>
      </p:pic>
    </p:spTree>
    <p:extLst>
      <p:ext uri="{BB962C8B-B14F-4D97-AF65-F5344CB8AC3E}">
        <p14:creationId xmlns:p14="http://schemas.microsoft.com/office/powerpoint/2010/main" val="2655707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93FE-4FF0-FB41-BCD8-B7903955564B}"/>
              </a:ext>
            </a:extLst>
          </p:cNvPr>
          <p:cNvSpPr>
            <a:spLocks noGrp="1"/>
          </p:cNvSpPr>
          <p:nvPr>
            <p:ph type="title"/>
          </p:nvPr>
        </p:nvSpPr>
        <p:spPr>
          <a:xfrm>
            <a:off x="457200" y="853440"/>
            <a:ext cx="7620000" cy="564198"/>
          </a:xfrm>
        </p:spPr>
        <p:txBody>
          <a:bodyPr/>
          <a:lstStyle/>
          <a:p>
            <a:br>
              <a:rPr lang="en-US" dirty="0">
                <a:solidFill>
                  <a:srgbClr val="C00000"/>
                </a:solidFill>
              </a:rPr>
            </a:br>
            <a:endParaRPr lang="en-US" dirty="0">
              <a:solidFill>
                <a:srgbClr val="C00000"/>
              </a:solidFill>
            </a:endParaRPr>
          </a:p>
        </p:txBody>
      </p:sp>
      <p:sp>
        <p:nvSpPr>
          <p:cNvPr id="3" name="Content Placeholder 2">
            <a:extLst>
              <a:ext uri="{FF2B5EF4-FFF2-40B4-BE49-F238E27FC236}">
                <a16:creationId xmlns:a16="http://schemas.microsoft.com/office/drawing/2014/main" id="{08179ED9-92CB-9D4C-8A61-0847D84E6A09}"/>
              </a:ext>
            </a:extLst>
          </p:cNvPr>
          <p:cNvSpPr>
            <a:spLocks noGrp="1"/>
          </p:cNvSpPr>
          <p:nvPr>
            <p:ph idx="1"/>
          </p:nvPr>
        </p:nvSpPr>
        <p:spPr/>
        <p:txBody>
          <a:bodyPr/>
          <a:lstStyle/>
          <a:p>
            <a:pPr marL="114300" indent="0">
              <a:buNone/>
            </a:pPr>
            <a:endParaRPr lang="en-US" dirty="0">
              <a:hlinkClick r:id="rId3"/>
            </a:endParaRPr>
          </a:p>
          <a:p>
            <a:pPr marL="114300" indent="0" algn="ctr">
              <a:buNone/>
            </a:pPr>
            <a:r>
              <a:rPr lang="en-US" dirty="0">
                <a:solidFill>
                  <a:srgbClr val="C00000"/>
                </a:solidFill>
              </a:rPr>
              <a:t>FEEL FREE TO CONTACT ME</a:t>
            </a:r>
            <a:endParaRPr lang="en-US" dirty="0">
              <a:hlinkClick r:id="rId3"/>
            </a:endParaRPr>
          </a:p>
          <a:p>
            <a:pPr marL="114300" indent="0" algn="ctr">
              <a:buNone/>
            </a:pPr>
            <a:endParaRPr lang="en-US" dirty="0">
              <a:hlinkClick r:id="rId3"/>
            </a:endParaRPr>
          </a:p>
          <a:p>
            <a:pPr marL="114300" indent="0" algn="ctr">
              <a:buNone/>
            </a:pPr>
            <a:endParaRPr lang="en-US" dirty="0">
              <a:hlinkClick r:id="rId3"/>
            </a:endParaRPr>
          </a:p>
          <a:p>
            <a:pPr marL="114300" indent="0" algn="ctr">
              <a:buNone/>
            </a:pPr>
            <a:endParaRPr lang="en-US" dirty="0">
              <a:hlinkClick r:id="rId3"/>
            </a:endParaRPr>
          </a:p>
          <a:p>
            <a:pPr marL="114300" indent="0" algn="ctr">
              <a:buNone/>
            </a:pPr>
            <a:r>
              <a:rPr lang="en-US" dirty="0">
                <a:hlinkClick r:id="rId3"/>
              </a:rPr>
              <a:t>janani.balasubramanian93@gmail.com</a:t>
            </a:r>
            <a:endParaRPr lang="en-US" dirty="0"/>
          </a:p>
          <a:p>
            <a:pPr marL="114300" indent="0" algn="ctr">
              <a:buNone/>
            </a:pPr>
            <a:r>
              <a:rPr lang="en-US" dirty="0"/>
              <a:t>https://</a:t>
            </a:r>
            <a:r>
              <a:rPr lang="en-US" dirty="0" err="1"/>
              <a:t>www.linkedin.com</a:t>
            </a:r>
            <a:r>
              <a:rPr lang="en-US" dirty="0"/>
              <a:t>/in/jananib93/</a:t>
            </a:r>
          </a:p>
        </p:txBody>
      </p:sp>
      <p:pic>
        <p:nvPicPr>
          <p:cNvPr id="4" name="Picture 3">
            <a:extLst>
              <a:ext uri="{FF2B5EF4-FFF2-40B4-BE49-F238E27FC236}">
                <a16:creationId xmlns:a16="http://schemas.microsoft.com/office/drawing/2014/main" id="{8135918B-8039-BC49-B2A2-F9F1B6014D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3000" y="0"/>
            <a:ext cx="3215693" cy="1761340"/>
          </a:xfrm>
          <a:prstGeom prst="rect">
            <a:avLst/>
          </a:prstGeom>
        </p:spPr>
      </p:pic>
    </p:spTree>
    <p:extLst>
      <p:ext uri="{BB962C8B-B14F-4D97-AF65-F5344CB8AC3E}">
        <p14:creationId xmlns:p14="http://schemas.microsoft.com/office/powerpoint/2010/main" val="38927216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Adjacency</Template>
  <TotalTime>912</TotalTime>
  <Words>362</Words>
  <Application>Microsoft Macintosh PowerPoint</Application>
  <PresentationFormat>On-screen Show (4:3)</PresentationFormat>
  <Paragraphs>143</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Cambria</vt:lpstr>
      <vt:lpstr>Adjacency</vt:lpstr>
      <vt:lpstr>PowerPoint Presentation</vt:lpstr>
      <vt:lpstr>PowerPoint Presentation</vt:lpstr>
      <vt:lpstr>Organizations</vt:lpstr>
      <vt:lpstr>Open Source</vt:lpstr>
      <vt:lpstr>Some twitteratis</vt:lpstr>
      <vt:lpstr>Resources</vt:lpstr>
      <vt:lpstr>Conferences</vt:lpstr>
      <vt:lpstr>Hackathons</vt:lpstr>
      <vt:lpstr> </vt:lpstr>
    </vt:vector>
  </TitlesOfParts>
  <Company>Chevron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Paige Bailey</dc:creator>
  <cp:lastModifiedBy>Balasubramanian, Janani</cp:lastModifiedBy>
  <cp:revision>45</cp:revision>
  <dcterms:created xsi:type="dcterms:W3CDTF">2014-07-23T13:57:54Z</dcterms:created>
  <dcterms:modified xsi:type="dcterms:W3CDTF">2019-03-03T02:44:49Z</dcterms:modified>
</cp:coreProperties>
</file>